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57" r:id="rId4"/>
    <p:sldId id="260" r:id="rId5"/>
    <p:sldId id="261" r:id="rId6"/>
    <p:sldId id="262" r:id="rId7"/>
    <p:sldId id="263" r:id="rId8"/>
    <p:sldId id="268" r:id="rId9"/>
    <p:sldId id="289" r:id="rId10"/>
    <p:sldId id="290" r:id="rId11"/>
    <p:sldId id="291" r:id="rId12"/>
    <p:sldId id="292" r:id="rId13"/>
    <p:sldId id="264" r:id="rId14"/>
    <p:sldId id="265" r:id="rId15"/>
    <p:sldId id="266" r:id="rId16"/>
    <p:sldId id="267" r:id="rId17"/>
    <p:sldId id="294" r:id="rId18"/>
    <p:sldId id="298" r:id="rId19"/>
    <p:sldId id="293" r:id="rId20"/>
    <p:sldId id="295" r:id="rId21"/>
    <p:sldId id="296"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99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555" autoAdjust="0"/>
  </p:normalViewPr>
  <p:slideViewPr>
    <p:cSldViewPr>
      <p:cViewPr>
        <p:scale>
          <a:sx n="70" d="100"/>
          <a:sy n="70" d="100"/>
        </p:scale>
        <p:origin x="-936" y="-72"/>
      </p:cViewPr>
      <p:guideLst>
        <p:guide orient="horz" pos="2160"/>
        <p:guide pos="2880"/>
      </p:guideLst>
    </p:cSldViewPr>
  </p:slideViewPr>
  <p:notesTextViewPr>
    <p:cViewPr>
      <p:scale>
        <a:sx n="125" d="100"/>
        <a:sy n="125" d="100"/>
      </p:scale>
      <p:origin x="0" y="0"/>
    </p:cViewPr>
  </p:notesTextViewPr>
  <p:sorterViewPr>
    <p:cViewPr>
      <p:scale>
        <a:sx n="57" d="100"/>
        <a:sy n="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D32EB-74FB-4417-8FA2-D9F8CDF1DAD6}" type="datetimeFigureOut">
              <a:rPr lang="en-US" smtClean="0"/>
              <a:pPr/>
              <a:t>8/6/2016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88696-DA77-436A-9B2F-3833355C9DEF}" type="slidenum">
              <a:rPr lang="en-US" smtClean="0"/>
              <a:pPr/>
              <a:t>‹#›</a:t>
            </a:fld>
            <a:endParaRPr lang="en-US"/>
          </a:p>
        </p:txBody>
      </p:sp>
    </p:spTree>
    <p:extLst>
      <p:ext uri="{BB962C8B-B14F-4D97-AF65-F5344CB8AC3E}">
        <p14:creationId xmlns:p14="http://schemas.microsoft.com/office/powerpoint/2010/main" val="411598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2400" dirty="0" smtClean="0">
                <a:latin typeface="NikoshBAN" pitchFamily="2" charset="0"/>
                <a:cs typeface="NikoshBAN" pitchFamily="2" charset="0"/>
              </a:rPr>
              <a:t>শ্রদ্ধেয়</a:t>
            </a:r>
            <a:r>
              <a:rPr lang="bn-BD" sz="2400" baseline="0" dirty="0" smtClean="0">
                <a:latin typeface="NikoshBAN" pitchFamily="2" charset="0"/>
                <a:cs typeface="NikoshBAN" pitchFamily="2" charset="0"/>
              </a:rPr>
              <a:t> শিক্ষক মন্ডলী,আমি অষ্টম শ্রেণি কৃষি শিক্ষা পঞ্চম অধ্যায় কৃষিজ উৎপাদন এর গম চাষ পদ্ধতি উপস্থাপন  করতে চেষ্টা করেছি। আপনাদের নিজস্ব কলাকৌশল প্রয়োগ করে সুন্দর ভাবে ক্লাসটি উপস্থাপন করতে পারেন।    </a:t>
            </a:r>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2</a:t>
            </a:fld>
            <a:endParaRPr lang="en-US"/>
          </a:p>
        </p:txBody>
      </p:sp>
    </p:spTree>
    <p:extLst>
      <p:ext uri="{BB962C8B-B14F-4D97-AF65-F5344CB8AC3E}">
        <p14:creationId xmlns:p14="http://schemas.microsoft.com/office/powerpoint/2010/main" val="190707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শিক্ষক মন্ডলী এই কাজ ছাড়া অন্য কাজও দিতে পারবে। সকলের অংশ</a:t>
            </a:r>
            <a:r>
              <a:rPr lang="bn-BD" sz="1200" kern="1200" baseline="0" dirty="0" smtClean="0">
                <a:solidFill>
                  <a:schemeClr val="tx1"/>
                </a:solidFill>
                <a:latin typeface="+mn-lt"/>
                <a:ea typeface="+mn-ea"/>
                <a:cs typeface="+mn-cs"/>
              </a:rPr>
              <a:t> গ্রহন করাবেন।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12</a:t>
            </a:fld>
            <a:endParaRPr lang="en-US"/>
          </a:p>
        </p:txBody>
      </p:sp>
    </p:spTree>
    <p:extLst>
      <p:ext uri="{BB962C8B-B14F-4D97-AF65-F5344CB8AC3E}">
        <p14:creationId xmlns:p14="http://schemas.microsoft.com/office/powerpoint/2010/main" val="38745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রোগের আরও</a:t>
            </a:r>
            <a:r>
              <a:rPr lang="bn-BD" baseline="0" dirty="0" smtClean="0"/>
              <a:t> ছবি প্রদর্শন করা যেতে পারে।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13</a:t>
            </a:fld>
            <a:endParaRPr lang="en-US"/>
          </a:p>
        </p:txBody>
      </p:sp>
    </p:spTree>
    <p:extLst>
      <p:ext uri="{BB962C8B-B14F-4D97-AF65-F5344CB8AC3E}">
        <p14:creationId xmlns:p14="http://schemas.microsoft.com/office/powerpoint/2010/main" val="92079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রোগের আরও</a:t>
            </a:r>
            <a:r>
              <a:rPr lang="bn-BD" baseline="0" dirty="0" smtClean="0"/>
              <a:t> ছবি প্রদর্শন করা যেতে পারে। </a:t>
            </a:r>
            <a:endParaRPr lang="en-US" dirty="0" smtClean="0"/>
          </a:p>
          <a:p>
            <a:r>
              <a:rPr lang="bn-BD" dirty="0" smtClean="0"/>
              <a:t>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14</a:t>
            </a:fld>
            <a:endParaRPr lang="en-US"/>
          </a:p>
        </p:txBody>
      </p:sp>
    </p:spTree>
    <p:extLst>
      <p:ext uri="{BB962C8B-B14F-4D97-AF65-F5344CB8AC3E}">
        <p14:creationId xmlns:p14="http://schemas.microsoft.com/office/powerpoint/2010/main" val="324596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শ্রেণিতে</a:t>
            </a:r>
            <a:r>
              <a:rPr lang="bn-BD" baseline="0" dirty="0" smtClean="0"/>
              <a:t> সরাসরি দেখানো সম্ভব হলে শিক্ষক দেখাবেন।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15</a:t>
            </a:fld>
            <a:endParaRPr lang="en-US"/>
          </a:p>
        </p:txBody>
      </p:sp>
    </p:spTree>
    <p:extLst>
      <p:ext uri="{BB962C8B-B14F-4D97-AF65-F5344CB8AC3E}">
        <p14:creationId xmlns:p14="http://schemas.microsoft.com/office/powerpoint/2010/main" val="318486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ইঁদুর</a:t>
            </a:r>
            <a:r>
              <a:rPr lang="bn-BD" baseline="0" dirty="0" smtClean="0"/>
              <a:t> মাটিতে গর্ত করে গম লুকিয়ে রাখে, কেটে নষ্ট করে এমন ছবি দেখানো যেতে পারে। ইঁদুর দমনের জন্য বিভিন্ন ফাঁদ ঔষধ প্রয়োগ করে মারা যেতে পারে।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16</a:t>
            </a:fld>
            <a:endParaRPr lang="en-US"/>
          </a:p>
        </p:txBody>
      </p:sp>
    </p:spTree>
    <p:extLst>
      <p:ext uri="{BB962C8B-B14F-4D97-AF65-F5344CB8AC3E}">
        <p14:creationId xmlns:p14="http://schemas.microsoft.com/office/powerpoint/2010/main" val="3059048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মনিটরিং করবেন।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17</a:t>
            </a:fld>
            <a:endParaRPr lang="en-US"/>
          </a:p>
        </p:txBody>
      </p:sp>
    </p:spTree>
    <p:extLst>
      <p:ext uri="{BB962C8B-B14F-4D97-AF65-F5344CB8AC3E}">
        <p14:creationId xmlns:p14="http://schemas.microsoft.com/office/powerpoint/2010/main" val="2493147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শিক্ষার্থীবৃন্দ</a:t>
            </a:r>
            <a:r>
              <a:rPr lang="bn-BD" baseline="0" dirty="0" smtClean="0"/>
              <a:t> উত্তর দিতে চেষ্টা করবে। শিক্ষক মনিটরিং করবেন।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20</a:t>
            </a:fld>
            <a:endParaRPr lang="en-US"/>
          </a:p>
        </p:txBody>
      </p:sp>
    </p:spTree>
    <p:extLst>
      <p:ext uri="{BB962C8B-B14F-4D97-AF65-F5344CB8AC3E}">
        <p14:creationId xmlns:p14="http://schemas.microsoft.com/office/powerpoint/2010/main" val="2834015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22</a:t>
            </a:fld>
            <a:endParaRPr lang="en-US"/>
          </a:p>
        </p:txBody>
      </p:sp>
    </p:spTree>
    <p:extLst>
      <p:ext uri="{BB962C8B-B14F-4D97-AF65-F5344CB8AC3E}">
        <p14:creationId xmlns:p14="http://schemas.microsoft.com/office/powerpoint/2010/main" val="102950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3</a:t>
            </a:fld>
            <a:endParaRPr lang="en-US"/>
          </a:p>
        </p:txBody>
      </p:sp>
    </p:spTree>
    <p:extLst>
      <p:ext uri="{BB962C8B-B14F-4D97-AF65-F5344CB8AC3E}">
        <p14:creationId xmlns:p14="http://schemas.microsoft.com/office/powerpoint/2010/main" val="10038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মানসিক</a:t>
            </a:r>
            <a:r>
              <a:rPr lang="bn-BD" baseline="0" dirty="0" smtClean="0">
                <a:latin typeface="NikoshBAN" pitchFamily="2" charset="0"/>
                <a:cs typeface="NikoshBAN" pitchFamily="2" charset="0"/>
              </a:rPr>
              <a:t> পরিবেশ সৃষ্টি করতে শিক্ষক মন্ডলী অন্য উপকরণ বা ভিডিও ব্যবহার করতে পারবেন।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ছবিগুলো দেখাবেন এবং প্রশ্নকরে শিক্ষার্থীদের মুখ থেকে গম চাষে প্রযুক্তি এই বিষয়টি বের করবেন। তারপর পাঠ ঘোষণা  করবেন।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5</a:t>
            </a:fld>
            <a:endParaRPr lang="en-US"/>
          </a:p>
        </p:txBody>
      </p:sp>
    </p:spTree>
    <p:extLst>
      <p:ext uri="{BB962C8B-B14F-4D97-AF65-F5344CB8AC3E}">
        <p14:creationId xmlns:p14="http://schemas.microsoft.com/office/powerpoint/2010/main" val="1320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বোর্ডে লিখে দিবেন।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6</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7</a:t>
            </a:fld>
            <a:endParaRPr lang="en-US"/>
          </a:p>
        </p:txBody>
      </p:sp>
    </p:spTree>
    <p:extLst>
      <p:ext uri="{BB962C8B-B14F-4D97-AF65-F5344CB8AC3E}">
        <p14:creationId xmlns:p14="http://schemas.microsoft.com/office/powerpoint/2010/main" val="72645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ভেজা জমিতে ছিটিয়ে</a:t>
            </a:r>
            <a:r>
              <a:rPr lang="bn-BD" baseline="0" dirty="0" smtClean="0"/>
              <a:t> গম বপণ করা যায়। আবার স্বল্প চাষেও গম বপণ করা যায়। সে ক্ষেত্রে গমের সাথে গবর মিশিয়ে শুকিয়ে নিতে হবে। তাহলে পশুপাখি খেতে পারবে না। শিক্ষক শ্রণিতে বুঝিয়ে দিবেন।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8</a:t>
            </a:fld>
            <a:endParaRPr lang="en-US"/>
          </a:p>
        </p:txBody>
      </p:sp>
    </p:spTree>
    <p:extLst>
      <p:ext uri="{BB962C8B-B14F-4D97-AF65-F5344CB8AC3E}">
        <p14:creationId xmlns:p14="http://schemas.microsoft.com/office/powerpoint/2010/main" val="153898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mtClean="0"/>
              <a:t>শ্রেণিতে</a:t>
            </a:r>
            <a:r>
              <a:rPr lang="bn-BD" baseline="0" smtClean="0"/>
              <a:t> </a:t>
            </a:r>
            <a:r>
              <a:rPr lang="bn-BD" baseline="0" dirty="0" smtClean="0"/>
              <a:t>শিক্ষক নিজের কৌশল প্রয়োগ করবেন। অন্য ছবিও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9</a:t>
            </a:fld>
            <a:endParaRPr lang="en-US"/>
          </a:p>
        </p:txBody>
      </p:sp>
    </p:spTree>
    <p:extLst>
      <p:ext uri="{BB962C8B-B14F-4D97-AF65-F5344CB8AC3E}">
        <p14:creationId xmlns:p14="http://schemas.microsoft.com/office/powerpoint/2010/main" val="177043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বিনা চাষে ও স্বল্প চাষে গমের আবাদ করতে হলে বীজ বপনের ২০ থেকে ২৫ দিনের মধ্যে আগাছা দমন করা প্রয়োজন হয়। </a:t>
            </a:r>
            <a:endParaRPr lang="en-US" sz="1200" dirty="0" smtClean="0">
              <a:latin typeface="NikoshBAN" pitchFamily="2" charset="0"/>
              <a:cs typeface="NikoshBAN" pitchFamily="2" charset="0"/>
            </a:endParaRPr>
          </a:p>
          <a:p>
            <a:r>
              <a:rPr lang="bn-BD" dirty="0" smtClean="0"/>
              <a:t>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11</a:t>
            </a:fld>
            <a:endParaRPr lang="en-US"/>
          </a:p>
        </p:txBody>
      </p:sp>
    </p:spTree>
    <p:extLst>
      <p:ext uri="{BB962C8B-B14F-4D97-AF65-F5344CB8AC3E}">
        <p14:creationId xmlns:p14="http://schemas.microsoft.com/office/powerpoint/2010/main" val="373662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2FF98-31AA-46CB-8D31-932F90F098BA}"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E2FF98-31AA-46CB-8D31-932F90F098BA}"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2FF98-31AA-46CB-8D31-932F90F098BA}" type="datetimeFigureOut">
              <a:rPr lang="en-US" smtClean="0"/>
              <a:pPr/>
              <a:t>8/6/2016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E2FF98-31AA-46CB-8D31-932F90F098BA}" type="datetimeFigureOut">
              <a:rPr lang="en-US" smtClean="0"/>
              <a:pPr/>
              <a:t>8/6/2016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2FF98-31AA-46CB-8D31-932F90F098BA}" type="datetimeFigureOut">
              <a:rPr lang="en-US" smtClean="0"/>
              <a:pPr/>
              <a:t>8/6/2016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2FF98-31AA-46CB-8D31-932F90F098BA}"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2FF98-31AA-46CB-8D31-932F90F098BA}"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2FF98-31AA-46CB-8D31-932F90F098BA}" type="datetimeFigureOut">
              <a:rPr lang="en-US" smtClean="0"/>
              <a:pPr/>
              <a:t>8/6/2016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B39FA-9572-4A11-ABE0-A75BC3BAF6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hyperlink" Target="mailto:apurbafaridpur@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Rectangle 5"/>
          <p:cNvSpPr/>
          <p:nvPr/>
        </p:nvSpPr>
        <p:spPr>
          <a:xfrm>
            <a:off x="1140487" y="911952"/>
            <a:ext cx="6484467" cy="707886"/>
          </a:xfrm>
          <a:prstGeom prst="rect">
            <a:avLst/>
          </a:prstGeom>
        </p:spPr>
        <p:txBody>
          <a:bodyPr wrap="none">
            <a:spAutoFit/>
          </a:bodyPr>
          <a:lstStyle/>
          <a:p>
            <a:r>
              <a:rPr lang="bn-BD" sz="4000" dirty="0">
                <a:latin typeface="NikoshBAN" pitchFamily="2" charset="0"/>
                <a:cs typeface="NikoshBAN" pitchFamily="2" charset="0"/>
              </a:rPr>
              <a:t>এই স্লাইডটি সম্মানিত শিক্ষকবৃন্দের জন্য।</a:t>
            </a:r>
            <a:endParaRPr lang="en-US" sz="4000" dirty="0"/>
          </a:p>
        </p:txBody>
      </p:sp>
      <p:sp>
        <p:nvSpPr>
          <p:cNvPr id="7" name="Oval 6"/>
          <p:cNvSpPr/>
          <p:nvPr/>
        </p:nvSpPr>
        <p:spPr>
          <a:xfrm>
            <a:off x="929631" y="1812244"/>
            <a:ext cx="7137779" cy="402771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পাঠটি</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err="1" smtClean="0">
                <a:solidFill>
                  <a:schemeClr val="tx1"/>
                </a:solidFill>
                <a:latin typeface="NikoshBAN" panose="02000000000000000000" pitchFamily="2" charset="0"/>
                <a:cs typeface="NikoshBAN" panose="02000000000000000000" pitchFamily="2" charset="0"/>
              </a:rPr>
              <a:t>কক্ষে</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প্রয়োজনীয়</a:t>
            </a:r>
            <a:r>
              <a:rPr lang="en-US"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প্রতিটি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স্লাইডের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নিচে</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অর্থা</a:t>
            </a:r>
            <a:r>
              <a:rPr lang="en-US" sz="2800" dirty="0">
                <a:solidFill>
                  <a:schemeClr val="tx1"/>
                </a:solidFill>
                <a:latin typeface="NikoshBAN" panose="02000000000000000000" pitchFamily="2" charset="0"/>
                <a:cs typeface="NikoshBAN" panose="02000000000000000000" pitchFamily="2" charset="0"/>
              </a:rPr>
              <a:t>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err="1">
                <a:solidFill>
                  <a:schemeClr val="tx1"/>
                </a:solidFill>
                <a:latin typeface="NikoshBAN" panose="02000000000000000000" pitchFamily="2" charset="0"/>
                <a:cs typeface="NikoshBAN" panose="02000000000000000000" pitchFamily="2" charset="0"/>
              </a:rPr>
              <a:t>সংযোজন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শিক্ষকগণ</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err="1" smtClean="0">
                <a:solidFill>
                  <a:schemeClr val="tx1"/>
                </a:solidFill>
                <a:latin typeface="NikoshBAN" panose="02000000000000000000" pitchFamily="2" charset="0"/>
                <a:cs typeface="NikoshBAN" panose="02000000000000000000" pitchFamily="2" charset="0"/>
              </a:rPr>
              <a:t>পাঠটি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উল্লেখিত</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শিক্ষকগন</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457200"/>
            <a:ext cx="3048000" cy="715089"/>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গমে পানি সেচ </a:t>
            </a:r>
            <a:endParaRPr lang="en-US" sz="3600" dirty="0">
              <a:latin typeface="NikoshBAN" pitchFamily="2" charset="0"/>
              <a:cs typeface="NikoshBAN" pitchFamily="2" charset="0"/>
            </a:endParaRPr>
          </a:p>
        </p:txBody>
      </p:sp>
      <p:sp>
        <p:nvSpPr>
          <p:cNvPr id="4" name="TextBox 3"/>
          <p:cNvSpPr txBox="1"/>
          <p:nvPr/>
        </p:nvSpPr>
        <p:spPr>
          <a:xfrm>
            <a:off x="685800" y="5029200"/>
            <a:ext cx="80010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বিনা চাষে ও স্বল্প চাষে গমের আবাদ করতে হলে বীজ বপনের ১৭ থেকে ২১ দিনের মধ্যে প্রথম হালকা সেচ দিতে হয়। </a:t>
            </a:r>
            <a:endParaRPr lang="en-US" sz="3200" dirty="0">
              <a:latin typeface="NikoshBAN" pitchFamily="2" charset="0"/>
              <a:cs typeface="NikoshBAN" pitchFamily="2" charset="0"/>
            </a:endParaRPr>
          </a:p>
        </p:txBody>
      </p:sp>
      <p:pic>
        <p:nvPicPr>
          <p:cNvPr id="5" name="Picture 4" descr="irrigation-bangladesh.jpg"/>
          <p:cNvPicPr>
            <a:picLocks noChangeAspect="1"/>
          </p:cNvPicPr>
          <p:nvPr/>
        </p:nvPicPr>
        <p:blipFill>
          <a:blip r:embed="rId2"/>
          <a:stretch>
            <a:fillRect/>
          </a:stretch>
        </p:blipFill>
        <p:spPr>
          <a:xfrm>
            <a:off x="381000" y="1752600"/>
            <a:ext cx="4038599" cy="2880624"/>
          </a:xfrm>
          <a:prstGeom prst="roundRect">
            <a:avLst/>
          </a:prstGeom>
          <a:ln>
            <a:solidFill>
              <a:srgbClr val="7030A0"/>
            </a:solidFill>
          </a:ln>
        </p:spPr>
      </p:pic>
      <p:pic>
        <p:nvPicPr>
          <p:cNvPr id="8" name="Picture 7"/>
          <p:cNvPicPr>
            <a:picLocks noChangeAspect="1"/>
          </p:cNvPicPr>
          <p:nvPr/>
        </p:nvPicPr>
        <p:blipFill>
          <a:blip r:embed="rId3"/>
          <a:stretch>
            <a:fillRect/>
          </a:stretch>
        </p:blipFill>
        <p:spPr>
          <a:xfrm>
            <a:off x="4800601" y="1752600"/>
            <a:ext cx="3962400" cy="2895600"/>
          </a:xfrm>
          <a:prstGeom prst="roundRect">
            <a:avLst/>
          </a:prstGeom>
          <a:ln>
            <a:solidFill>
              <a:srgbClr val="7030A0"/>
            </a:solidFill>
          </a:ln>
        </p:spPr>
      </p:pic>
      <p:sp>
        <p:nvSpPr>
          <p:cNvPr id="6" name="Slide Number Placeholder 5"/>
          <p:cNvSpPr>
            <a:spLocks noGrp="1"/>
          </p:cNvSpPr>
          <p:nvPr>
            <p:ph type="sldNum" sz="quarter" idx="12"/>
          </p:nvPr>
        </p:nvSpPr>
        <p:spPr/>
        <p:txBody>
          <a:bodyPr/>
          <a:lstStyle/>
          <a:p>
            <a:fld id="{12CF4F74-C24C-4DBC-A93A-AB35CB314D07}" type="slidenum">
              <a:rPr lang="en-US" smtClean="0"/>
              <a:pPr/>
              <a:t>10</a:t>
            </a:fld>
            <a:endParaRPr lang="en-US"/>
          </a:p>
        </p:txBody>
      </p:sp>
    </p:spTree>
    <p:extLst>
      <p:ext uri="{BB962C8B-B14F-4D97-AF65-F5344CB8AC3E}">
        <p14:creationId xmlns:p14="http://schemas.microsoft.com/office/powerpoint/2010/main" val="245121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57200"/>
            <a:ext cx="3733800"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আগাছা দমন </a:t>
            </a:r>
            <a:endParaRPr lang="en-US" sz="3600" dirty="0">
              <a:latin typeface="NikoshBAN" pitchFamily="2" charset="0"/>
              <a:cs typeface="NikoshBAN" pitchFamily="2" charset="0"/>
            </a:endParaRPr>
          </a:p>
        </p:txBody>
      </p:sp>
      <p:pic>
        <p:nvPicPr>
          <p:cNvPr id="3" name="Picture 2" descr="IMG00121.jpg"/>
          <p:cNvPicPr>
            <a:picLocks noChangeAspect="1"/>
          </p:cNvPicPr>
          <p:nvPr/>
        </p:nvPicPr>
        <p:blipFill>
          <a:blip r:embed="rId3"/>
          <a:stretch>
            <a:fillRect/>
          </a:stretch>
        </p:blipFill>
        <p:spPr>
          <a:xfrm>
            <a:off x="457200" y="1577884"/>
            <a:ext cx="4037852" cy="3146516"/>
          </a:xfrm>
          <a:prstGeom prst="roundRect">
            <a:avLst/>
          </a:prstGeom>
          <a:ln>
            <a:solidFill>
              <a:srgbClr val="7030A0"/>
            </a:solidFill>
          </a:ln>
        </p:spPr>
      </p:pic>
      <p:pic>
        <p:nvPicPr>
          <p:cNvPr id="9" name="Picture 8" descr="images.jpg"/>
          <p:cNvPicPr>
            <a:picLocks noChangeAspect="1"/>
          </p:cNvPicPr>
          <p:nvPr/>
        </p:nvPicPr>
        <p:blipFill>
          <a:blip r:embed="rId4"/>
          <a:stretch>
            <a:fillRect/>
          </a:stretch>
        </p:blipFill>
        <p:spPr>
          <a:xfrm>
            <a:off x="4642334" y="1600200"/>
            <a:ext cx="4044466" cy="3124200"/>
          </a:xfrm>
          <a:prstGeom prst="roundRect">
            <a:avLst/>
          </a:prstGeom>
          <a:ln>
            <a:solidFill>
              <a:srgbClr val="7030A0"/>
            </a:solidFill>
          </a:ln>
        </p:spPr>
      </p:pic>
      <p:sp>
        <p:nvSpPr>
          <p:cNvPr id="10" name="Slide Number Placeholder 9"/>
          <p:cNvSpPr>
            <a:spLocks noGrp="1"/>
          </p:cNvSpPr>
          <p:nvPr>
            <p:ph type="sldNum" sz="quarter" idx="12"/>
          </p:nvPr>
        </p:nvSpPr>
        <p:spPr/>
        <p:txBody>
          <a:bodyPr/>
          <a:lstStyle/>
          <a:p>
            <a:fld id="{12CF4F74-C24C-4DBC-A93A-AB35CB314D07}" type="slidenum">
              <a:rPr lang="en-US" smtClean="0"/>
              <a:pPr/>
              <a:t>11</a:t>
            </a:fld>
            <a:endParaRPr lang="en-US"/>
          </a:p>
        </p:txBody>
      </p:sp>
      <p:sp>
        <p:nvSpPr>
          <p:cNvPr id="7" name="TextBox 6"/>
          <p:cNvSpPr txBox="1"/>
          <p:nvPr/>
        </p:nvSpPr>
        <p:spPr>
          <a:xfrm>
            <a:off x="685800" y="5029200"/>
            <a:ext cx="80010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বিনা চাষে ও স্বল্প চাষে গমের আবাদ করতে হলে বীজ বপনের ২০ থেকে ২৫ দিনের মধ্যে আগাছা দমন করা প্রয়োজন হয়।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406745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685800"/>
            <a:ext cx="2971800" cy="715089"/>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একক কাজ </a:t>
            </a:r>
            <a:endParaRPr lang="en-US" sz="3600" dirty="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12</a:t>
            </a:fld>
            <a:endParaRPr lang="en-US"/>
          </a:p>
        </p:txBody>
      </p:sp>
      <p:sp>
        <p:nvSpPr>
          <p:cNvPr id="9" name="TextBox 8"/>
          <p:cNvSpPr txBox="1"/>
          <p:nvPr/>
        </p:nvSpPr>
        <p:spPr>
          <a:xfrm>
            <a:off x="914400" y="5380911"/>
            <a:ext cx="7239000" cy="715089"/>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a:latin typeface="NikoshBAN" pitchFamily="2" charset="0"/>
                <a:cs typeface="NikoshBAN" pitchFamily="2" charset="0"/>
              </a:rPr>
              <a:t> </a:t>
            </a:r>
            <a:r>
              <a:rPr lang="bn-BD" sz="3600" dirty="0" smtClean="0">
                <a:latin typeface="NikoshBAN" pitchFamily="2" charset="0"/>
                <a:cs typeface="NikoshBAN" pitchFamily="2" charset="0"/>
              </a:rPr>
              <a:t>গম চাষে রোগ ও পোকা দমনের উপায়গুলো লেখ। </a:t>
            </a:r>
            <a:endParaRPr lang="en-US" sz="3600" dirty="0">
              <a:latin typeface="NikoshBAN" pitchFamily="2" charset="0"/>
              <a:cs typeface="NikoshBAN" pitchFamily="2" charset="0"/>
            </a:endParaRPr>
          </a:p>
        </p:txBody>
      </p:sp>
      <p:pic>
        <p:nvPicPr>
          <p:cNvPr id="10" name="Picture 9" descr="armyworm_larvae_feeding.jpg"/>
          <p:cNvPicPr>
            <a:picLocks noChangeAspect="1"/>
          </p:cNvPicPr>
          <p:nvPr/>
        </p:nvPicPr>
        <p:blipFill>
          <a:blip r:embed="rId3"/>
          <a:stretch>
            <a:fillRect/>
          </a:stretch>
        </p:blipFill>
        <p:spPr>
          <a:xfrm>
            <a:off x="4648200" y="1905000"/>
            <a:ext cx="3962400" cy="3124200"/>
          </a:xfrm>
          <a:prstGeom prst="rect">
            <a:avLst/>
          </a:prstGeom>
          <a:ln w="57150">
            <a:solidFill>
              <a:schemeClr val="tx1">
                <a:lumMod val="95000"/>
                <a:lumOff val="5000"/>
              </a:schemeClr>
            </a:solidFill>
          </a:ln>
        </p:spPr>
      </p:pic>
      <p:pic>
        <p:nvPicPr>
          <p:cNvPr id="11" name="Picture 10" descr="morica rog.jpg"/>
          <p:cNvPicPr>
            <a:picLocks noChangeAspect="1"/>
          </p:cNvPicPr>
          <p:nvPr/>
        </p:nvPicPr>
        <p:blipFill>
          <a:blip r:embed="rId4"/>
          <a:stretch>
            <a:fillRect/>
          </a:stretch>
        </p:blipFill>
        <p:spPr>
          <a:xfrm>
            <a:off x="533400" y="1905000"/>
            <a:ext cx="3962400" cy="3124200"/>
          </a:xfrm>
          <a:prstGeom prst="rect">
            <a:avLst/>
          </a:prstGeom>
          <a:ln w="57150">
            <a:solidFill>
              <a:schemeClr val="tx1">
                <a:lumMod val="95000"/>
                <a:lumOff val="5000"/>
              </a:schemeClr>
            </a:solidFill>
          </a:ln>
        </p:spPr>
      </p:pic>
    </p:spTree>
    <p:extLst>
      <p:ext uri="{BB962C8B-B14F-4D97-AF65-F5344CB8AC3E}">
        <p14:creationId xmlns:p14="http://schemas.microsoft.com/office/powerpoint/2010/main" val="316418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ga jhul rog.jpg"/>
          <p:cNvPicPr>
            <a:picLocks noChangeAspect="1"/>
          </p:cNvPicPr>
          <p:nvPr/>
        </p:nvPicPr>
        <p:blipFill>
          <a:blip r:embed="rId3"/>
          <a:stretch>
            <a:fillRect/>
          </a:stretch>
        </p:blipFill>
        <p:spPr>
          <a:xfrm>
            <a:off x="1219200" y="1638655"/>
            <a:ext cx="6858000" cy="4381145"/>
          </a:xfrm>
          <a:prstGeom prst="roundRect">
            <a:avLst/>
          </a:prstGeom>
          <a:ln>
            <a:solidFill>
              <a:srgbClr val="7030A0"/>
            </a:solidFill>
          </a:ln>
        </p:spPr>
      </p:pic>
      <p:sp>
        <p:nvSpPr>
          <p:cNvPr id="4" name="TextBox 3"/>
          <p:cNvSpPr txBox="1"/>
          <p:nvPr/>
        </p:nvSpPr>
        <p:spPr>
          <a:xfrm>
            <a:off x="2286000" y="381000"/>
            <a:ext cx="4495800"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আলগা ঝুল রোগ</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rica rog.jpg"/>
          <p:cNvPicPr>
            <a:picLocks noChangeAspect="1"/>
          </p:cNvPicPr>
          <p:nvPr/>
        </p:nvPicPr>
        <p:blipFill>
          <a:blip r:embed="rId3"/>
          <a:stretch>
            <a:fillRect/>
          </a:stretch>
        </p:blipFill>
        <p:spPr>
          <a:xfrm>
            <a:off x="457200" y="1981201"/>
            <a:ext cx="3962400" cy="3428998"/>
          </a:xfrm>
          <a:prstGeom prst="roundRect">
            <a:avLst>
              <a:gd name="adj" fmla="val 9487"/>
            </a:avLst>
          </a:prstGeom>
          <a:ln>
            <a:solidFill>
              <a:srgbClr val="7030A0"/>
            </a:solidFill>
          </a:ln>
        </p:spPr>
      </p:pic>
      <p:pic>
        <p:nvPicPr>
          <p:cNvPr id="3" name="Picture 2" descr="eee.jpg"/>
          <p:cNvPicPr>
            <a:picLocks noChangeAspect="1"/>
          </p:cNvPicPr>
          <p:nvPr/>
        </p:nvPicPr>
        <p:blipFill>
          <a:blip r:embed="rId4"/>
          <a:stretch>
            <a:fillRect/>
          </a:stretch>
        </p:blipFill>
        <p:spPr>
          <a:xfrm>
            <a:off x="4648200" y="1981200"/>
            <a:ext cx="3962400" cy="3428998"/>
          </a:xfrm>
          <a:prstGeom prst="roundRect">
            <a:avLst>
              <a:gd name="adj" fmla="val 8462"/>
            </a:avLst>
          </a:prstGeom>
          <a:ln>
            <a:solidFill>
              <a:srgbClr val="7030A0"/>
            </a:solidFill>
          </a:ln>
        </p:spPr>
      </p:pic>
      <p:sp>
        <p:nvSpPr>
          <p:cNvPr id="4" name="TextBox 3"/>
          <p:cNvSpPr txBox="1"/>
          <p:nvPr/>
        </p:nvSpPr>
        <p:spPr>
          <a:xfrm>
            <a:off x="2667000" y="596503"/>
            <a:ext cx="3733800" cy="851297"/>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পাতার মরিচা রোগ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myworm_larvae_feeding.jpg"/>
          <p:cNvPicPr>
            <a:picLocks noChangeAspect="1"/>
          </p:cNvPicPr>
          <p:nvPr/>
        </p:nvPicPr>
        <p:blipFill>
          <a:blip r:embed="rId3"/>
          <a:stretch>
            <a:fillRect/>
          </a:stretch>
        </p:blipFill>
        <p:spPr>
          <a:xfrm>
            <a:off x="4724400" y="2133600"/>
            <a:ext cx="3733800" cy="3048000"/>
          </a:xfrm>
          <a:prstGeom prst="rect">
            <a:avLst/>
          </a:prstGeom>
          <a:ln w="57150">
            <a:solidFill>
              <a:schemeClr val="tx1">
                <a:lumMod val="95000"/>
                <a:lumOff val="5000"/>
              </a:schemeClr>
            </a:solidFill>
          </a:ln>
        </p:spPr>
      </p:pic>
      <p:pic>
        <p:nvPicPr>
          <p:cNvPr id="3" name="Picture 2" descr="g806-1.jpg"/>
          <p:cNvPicPr>
            <a:picLocks noChangeAspect="1"/>
          </p:cNvPicPr>
          <p:nvPr/>
        </p:nvPicPr>
        <p:blipFill>
          <a:blip r:embed="rId4"/>
          <a:stretch>
            <a:fillRect/>
          </a:stretch>
        </p:blipFill>
        <p:spPr>
          <a:xfrm>
            <a:off x="685800" y="2133600"/>
            <a:ext cx="3754783" cy="3048000"/>
          </a:xfrm>
          <a:prstGeom prst="rect">
            <a:avLst/>
          </a:prstGeom>
          <a:ln w="57150">
            <a:solidFill>
              <a:schemeClr val="tx1">
                <a:lumMod val="95000"/>
                <a:lumOff val="5000"/>
              </a:schemeClr>
            </a:solidFill>
          </a:ln>
        </p:spPr>
      </p:pic>
      <p:sp>
        <p:nvSpPr>
          <p:cNvPr id="4" name="TextBox 3"/>
          <p:cNvSpPr txBox="1"/>
          <p:nvPr/>
        </p:nvSpPr>
        <p:spPr>
          <a:xfrm>
            <a:off x="1524000" y="602159"/>
            <a:ext cx="6172200" cy="851297"/>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পাতায় পোকামাকড়ের আক্রমণ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xp (4).jpg"/>
          <p:cNvPicPr>
            <a:picLocks noChangeAspect="1"/>
          </p:cNvPicPr>
          <p:nvPr/>
        </p:nvPicPr>
        <p:blipFill>
          <a:blip r:embed="rId3" cstate="print"/>
          <a:stretch>
            <a:fillRect/>
          </a:stretch>
        </p:blipFill>
        <p:spPr>
          <a:xfrm>
            <a:off x="381000" y="1676400"/>
            <a:ext cx="3979626" cy="2756452"/>
          </a:xfrm>
          <a:prstGeom prst="roundRect">
            <a:avLst/>
          </a:prstGeom>
          <a:ln>
            <a:solidFill>
              <a:srgbClr val="7030A0"/>
            </a:solidFill>
          </a:ln>
        </p:spPr>
      </p:pic>
      <p:pic>
        <p:nvPicPr>
          <p:cNvPr id="3" name="Picture 2" descr="Harvest-mouse-Micromys-minutusHarvest-mouse-in-a-wheat-field0008383.jpg"/>
          <p:cNvPicPr>
            <a:picLocks noChangeAspect="1"/>
          </p:cNvPicPr>
          <p:nvPr/>
        </p:nvPicPr>
        <p:blipFill>
          <a:blip r:embed="rId4"/>
          <a:stretch>
            <a:fillRect/>
          </a:stretch>
        </p:blipFill>
        <p:spPr>
          <a:xfrm>
            <a:off x="4724400" y="1676400"/>
            <a:ext cx="3962400" cy="2756452"/>
          </a:xfrm>
          <a:prstGeom prst="roundRect">
            <a:avLst/>
          </a:prstGeom>
          <a:ln>
            <a:solidFill>
              <a:srgbClr val="7030A0"/>
            </a:solidFill>
          </a:ln>
        </p:spPr>
      </p:pic>
      <p:pic>
        <p:nvPicPr>
          <p:cNvPr id="6" name="Picture 5" descr="b636.jpg"/>
          <p:cNvPicPr>
            <a:picLocks noChangeAspect="1"/>
          </p:cNvPicPr>
          <p:nvPr/>
        </p:nvPicPr>
        <p:blipFill>
          <a:blip r:embed="rId5"/>
          <a:srcRect t="37779" b="37777"/>
          <a:stretch>
            <a:fillRect/>
          </a:stretch>
        </p:blipFill>
        <p:spPr>
          <a:xfrm>
            <a:off x="381000" y="4648200"/>
            <a:ext cx="8305800" cy="1676400"/>
          </a:xfrm>
          <a:prstGeom prst="roundRect">
            <a:avLst/>
          </a:prstGeom>
          <a:ln>
            <a:solidFill>
              <a:srgbClr val="7030A0"/>
            </a:solidFill>
          </a:ln>
        </p:spPr>
      </p:pic>
      <p:sp>
        <p:nvSpPr>
          <p:cNvPr id="7" name="TextBox 6"/>
          <p:cNvSpPr txBox="1"/>
          <p:nvPr/>
        </p:nvSpPr>
        <p:spPr>
          <a:xfrm>
            <a:off x="1447800" y="381000"/>
            <a:ext cx="624840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ইঁদুর  গমের প্রধান শত্রু </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par>
                                <p:cTn id="8" presetID="21"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8)">
                                      <p:cBhvr>
                                        <p:cTn id="10" dur="1000"/>
                                        <p:tgtEl>
                                          <p:spTgt spid="3"/>
                                        </p:tgtEl>
                                      </p:cBhvr>
                                    </p:animEffect>
                                  </p:childTnLst>
                                </p:cTn>
                              </p:par>
                              <p:par>
                                <p:cTn id="11" presetID="21"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8)">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7589" y="609600"/>
            <a:ext cx="3012622" cy="715089"/>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দলগত কাজ </a:t>
            </a:r>
            <a:endParaRPr lang="en-US" sz="3600" dirty="0">
              <a:latin typeface="NikoshBAN" pitchFamily="2" charset="0"/>
              <a:cs typeface="NikoshBAN" pitchFamily="2" charset="0"/>
            </a:endParaRPr>
          </a:p>
        </p:txBody>
      </p:sp>
      <p:sp>
        <p:nvSpPr>
          <p:cNvPr id="5" name="TextBox 4"/>
          <p:cNvSpPr txBox="1"/>
          <p:nvPr/>
        </p:nvSpPr>
        <p:spPr>
          <a:xfrm>
            <a:off x="381000" y="4876800"/>
            <a:ext cx="8382000" cy="1055608"/>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800" dirty="0">
                <a:latin typeface="NikoshBAN" pitchFamily="2" charset="0"/>
                <a:cs typeface="NikoshBAN" pitchFamily="2" charset="0"/>
              </a:rPr>
              <a:t> </a:t>
            </a:r>
            <a:r>
              <a:rPr lang="bn-BD" sz="2800" dirty="0" smtClean="0">
                <a:latin typeface="NikoshBAN" pitchFamily="2" charset="0"/>
                <a:cs typeface="NikoshBAN" pitchFamily="2" charset="0"/>
              </a:rPr>
              <a:t>শিক্ষার্থীরা দুটি দলে ভাগ হয়ে এক দল বিনা চাষে গম আবাদ এবং অপর দল স্বল্প চাষে গমের আবাদ পদ্ধতি নিয়ে আলোচনা করে শ্রেণিতে উপস্থাপন কর। </a:t>
            </a:r>
            <a:endParaRPr lang="en-US" sz="28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17</a:t>
            </a:fld>
            <a:endParaRPr lang="en-US"/>
          </a:p>
        </p:txBody>
      </p:sp>
      <p:pic>
        <p:nvPicPr>
          <p:cNvPr id="7" name="Picture 6" descr="DSC07688.jpg"/>
          <p:cNvPicPr>
            <a:picLocks noChangeAspect="1"/>
          </p:cNvPicPr>
          <p:nvPr/>
        </p:nvPicPr>
        <p:blipFill>
          <a:blip r:embed="rId3" cstate="print"/>
          <a:stretch>
            <a:fillRect/>
          </a:stretch>
        </p:blipFill>
        <p:spPr>
          <a:xfrm>
            <a:off x="381000" y="1676400"/>
            <a:ext cx="4114800" cy="2895600"/>
          </a:xfrm>
          <a:prstGeom prst="roundRect">
            <a:avLst/>
          </a:prstGeom>
          <a:ln>
            <a:solidFill>
              <a:srgbClr val="7030A0"/>
            </a:solidFill>
          </a:ln>
        </p:spPr>
      </p:pic>
      <p:pic>
        <p:nvPicPr>
          <p:cNvPr id="8" name="Picture 7" descr="img_9695.jpg"/>
          <p:cNvPicPr>
            <a:picLocks noChangeAspect="1"/>
          </p:cNvPicPr>
          <p:nvPr/>
        </p:nvPicPr>
        <p:blipFill>
          <a:blip r:embed="rId4" cstate="print"/>
          <a:stretch>
            <a:fillRect/>
          </a:stretch>
        </p:blipFill>
        <p:spPr>
          <a:xfrm>
            <a:off x="4648200" y="1676400"/>
            <a:ext cx="4114800" cy="2922724"/>
          </a:xfrm>
          <a:prstGeom prst="roundRect">
            <a:avLst/>
          </a:prstGeom>
          <a:ln>
            <a:solidFill>
              <a:srgbClr val="7030A0"/>
            </a:solidFill>
          </a:ln>
        </p:spPr>
      </p:pic>
    </p:spTree>
    <p:extLst>
      <p:ext uri="{BB962C8B-B14F-4D97-AF65-F5344CB8AC3E}">
        <p14:creationId xmlns:p14="http://schemas.microsoft.com/office/powerpoint/2010/main" val="164535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5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tter-rat-trap.jpg"/>
          <p:cNvPicPr>
            <a:picLocks noChangeAspect="1"/>
          </p:cNvPicPr>
          <p:nvPr/>
        </p:nvPicPr>
        <p:blipFill>
          <a:blip r:embed="rId2"/>
          <a:stretch>
            <a:fillRect/>
          </a:stretch>
        </p:blipFill>
        <p:spPr>
          <a:xfrm>
            <a:off x="304800" y="1752600"/>
            <a:ext cx="4038600" cy="3429000"/>
          </a:xfrm>
          <a:prstGeom prst="rect">
            <a:avLst/>
          </a:prstGeom>
        </p:spPr>
      </p:pic>
      <p:pic>
        <p:nvPicPr>
          <p:cNvPr id="5" name="Picture 4" descr="0000552_rat-trap-live-capture-cage-trap.jpeg"/>
          <p:cNvPicPr>
            <a:picLocks noChangeAspect="1"/>
          </p:cNvPicPr>
          <p:nvPr/>
        </p:nvPicPr>
        <p:blipFill>
          <a:blip r:embed="rId3"/>
          <a:stretch>
            <a:fillRect/>
          </a:stretch>
        </p:blipFill>
        <p:spPr>
          <a:xfrm>
            <a:off x="4648200" y="1752600"/>
            <a:ext cx="4064000" cy="3429000"/>
          </a:xfrm>
          <a:prstGeom prst="rect">
            <a:avLst/>
          </a:prstGeom>
        </p:spPr>
      </p:pic>
      <p:sp>
        <p:nvSpPr>
          <p:cNvPr id="6" name="TextBox 5"/>
          <p:cNvSpPr txBox="1"/>
          <p:nvPr/>
        </p:nvSpPr>
        <p:spPr>
          <a:xfrm>
            <a:off x="1219200" y="457200"/>
            <a:ext cx="69342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ইঁদুর মারার জন্য ঔষধ বা বিড়াল ব্যবহার করা যায়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par>
                          <p:cTn id="11" fill="hold">
                            <p:stCondLst>
                              <p:cond delay="2000"/>
                            </p:stCondLst>
                            <p:childTnLst>
                              <p:par>
                                <p:cTn id="12" presetID="1" presetClass="path" presetSubtype="0" accel="50000" decel="50000" fill="hold"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13" dur="2000" fill="hold"/>
                                        <p:tgtEl>
                                          <p:spTgt spid="6">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 </a:t>
            </a:r>
            <a:r>
              <a:rPr lang="bn-BD" sz="2400" dirty="0" smtClean="0">
                <a:latin typeface="NikoshBAN" pitchFamily="2" charset="0"/>
                <a:cs typeface="NikoshBAN" pitchFamily="2" charset="0"/>
              </a:rPr>
              <a:t>গমবীজ বপণের  কতদিনের মধ্যে আগাছা দমন করা প্রয়োজন ? </a:t>
            </a:r>
            <a:endParaRPr lang="en-US" sz="2400" dirty="0">
              <a:latin typeface="NikoshBAN" pitchFamily="2" charset="0"/>
              <a:cs typeface="NikoshBAN" pitchFamily="2" charset="0"/>
            </a:endParaRPr>
          </a:p>
        </p:txBody>
      </p:sp>
      <p:sp>
        <p:nvSpPr>
          <p:cNvPr id="11" name="Rectangle 10"/>
          <p:cNvSpPr/>
          <p:nvPr/>
        </p:nvSpPr>
        <p:spPr>
          <a:xfrm>
            <a:off x="990599"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১৭-২০ দিন </a:t>
            </a:r>
            <a:endParaRPr lang="en-US" sz="2400" dirty="0">
              <a:latin typeface="NikoshBAN" pitchFamily="2" charset="0"/>
              <a:cs typeface="NikoshBAN" pitchFamily="2" charset="0"/>
            </a:endParaRPr>
          </a:p>
        </p:txBody>
      </p:sp>
      <p:sp>
        <p:nvSpPr>
          <p:cNvPr id="13" name="Rectangle 12"/>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bn-IN" sz="2400" dirty="0" smtClean="0">
                <a:latin typeface="NikoshBAN" pitchFamily="2" charset="0"/>
                <a:cs typeface="NikoshBAN" pitchFamily="2" charset="0"/>
              </a:rPr>
              <a:t>২৫-৩০</a:t>
            </a:r>
            <a:r>
              <a:rPr lang="bn-BD" sz="2400" dirty="0" smtClean="0">
                <a:latin typeface="NikoshBAN" pitchFamily="2" charset="0"/>
                <a:cs typeface="NikoshBAN" pitchFamily="2" charset="0"/>
              </a:rPr>
              <a:t> </a:t>
            </a:r>
            <a:r>
              <a:rPr lang="bn-BD" sz="2400" dirty="0" smtClean="0">
                <a:latin typeface="NikoshBAN" pitchFamily="2" charset="0"/>
                <a:cs typeface="NikoshBAN" pitchFamily="2" charset="0"/>
              </a:rPr>
              <a:t>দিন </a:t>
            </a:r>
            <a:endParaRPr lang="en-US" sz="2400" dirty="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৩০-৩৫ দিন </a:t>
            </a:r>
            <a:endParaRPr lang="en-US" sz="2400" dirty="0">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bn-IN" sz="2400" dirty="0" smtClean="0">
                <a:latin typeface="NikoshBAN" pitchFamily="2" charset="0"/>
                <a:cs typeface="NikoshBAN" pitchFamily="2" charset="0"/>
              </a:rPr>
              <a:t>১৮</a:t>
            </a:r>
            <a:r>
              <a:rPr lang="bn-BD" sz="2400" dirty="0" smtClean="0">
                <a:latin typeface="NikoshBAN" pitchFamily="2" charset="0"/>
                <a:cs typeface="NikoshBAN" pitchFamily="2" charset="0"/>
              </a:rPr>
              <a:t> -</a:t>
            </a:r>
            <a:r>
              <a:rPr lang="bn-IN" sz="2400" dirty="0" smtClean="0">
                <a:latin typeface="NikoshBAN" pitchFamily="2" charset="0"/>
                <a:cs typeface="NikoshBAN" pitchFamily="2" charset="0"/>
              </a:rPr>
              <a:t>২</a:t>
            </a:r>
            <a:r>
              <a:rPr lang="bn-BD" sz="2400" dirty="0" smtClean="0">
                <a:latin typeface="NikoshBAN" pitchFamily="2" charset="0"/>
                <a:cs typeface="NikoshBAN" pitchFamily="2" charset="0"/>
              </a:rPr>
              <a:t>০ </a:t>
            </a:r>
            <a:r>
              <a:rPr lang="bn-BD" sz="2400" dirty="0" smtClean="0">
                <a:latin typeface="NikoshBAN" pitchFamily="2" charset="0"/>
                <a:cs typeface="NikoshBAN" pitchFamily="2" charset="0"/>
              </a:rPr>
              <a:t>দিন </a:t>
            </a:r>
            <a:endParaRPr lang="en-US" sz="2400" dirty="0">
              <a:latin typeface="NikoshBAN" pitchFamily="2" charset="0"/>
              <a:cs typeface="NikoshBAN" pitchFamily="2" charset="0"/>
            </a:endParaRPr>
          </a:p>
        </p:txBody>
      </p:sp>
      <p:sp>
        <p:nvSpPr>
          <p:cNvPr id="21" name="TextBox 20"/>
          <p:cNvSpPr txBox="1"/>
          <p:nvPr/>
        </p:nvSpPr>
        <p:spPr>
          <a:xfrm>
            <a:off x="990600" y="3276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বীজ বপনের গমের বীজ শোধন করতে হয় কেন?</a:t>
            </a:r>
            <a:endParaRPr lang="en-US" sz="2400" dirty="0">
              <a:latin typeface="NikoshBAN" pitchFamily="2" charset="0"/>
              <a:cs typeface="NikoshBAN" pitchFamily="2" charset="0"/>
            </a:endParaRPr>
          </a:p>
        </p:txBody>
      </p:sp>
      <p:sp>
        <p:nvSpPr>
          <p:cNvPr id="22" name="Rectangle 21"/>
          <p:cNvSpPr/>
          <p:nvPr/>
        </p:nvSpPr>
        <p:spPr>
          <a:xfrm>
            <a:off x="990600"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বেশি ফলনের জন্য</a:t>
            </a:r>
            <a:endParaRPr lang="en-US" sz="2400" dirty="0">
              <a:latin typeface="NikoshBAN" pitchFamily="2" charset="0"/>
              <a:cs typeface="NikoshBAN" pitchFamily="2" charset="0"/>
            </a:endParaRPr>
          </a:p>
        </p:txBody>
      </p:sp>
      <p:sp>
        <p:nvSpPr>
          <p:cNvPr id="23" name="Rectangle 22"/>
          <p:cNvSpPr/>
          <p:nvPr/>
        </p:nvSpPr>
        <p:spPr>
          <a:xfrm>
            <a:off x="990600"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উন্নত চারা পাওয়ার জন্য</a:t>
            </a:r>
            <a:endParaRPr lang="en-US" sz="2400" dirty="0">
              <a:latin typeface="NikoshBAN" pitchFamily="2" charset="0"/>
              <a:cs typeface="NikoshBAN" pitchFamily="2" charset="0"/>
            </a:endParaRPr>
          </a:p>
        </p:txBody>
      </p:sp>
      <p:sp>
        <p:nvSpPr>
          <p:cNvPr id="24" name="Rectangle 23"/>
          <p:cNvSpPr/>
          <p:nvPr/>
        </p:nvSpPr>
        <p:spPr>
          <a:xfrm>
            <a:off x="4733926"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ঘ) বীজের গজানোর হার বাড়ানোর জন্য </a:t>
            </a:r>
            <a:endParaRPr lang="en-US" sz="2000" dirty="0">
              <a:latin typeface="NikoshBAN" pitchFamily="2" charset="0"/>
              <a:cs typeface="NikoshBAN" pitchFamily="2" charset="0"/>
            </a:endParaRPr>
          </a:p>
        </p:txBody>
      </p:sp>
      <p:sp>
        <p:nvSpPr>
          <p:cNvPr id="25" name="Rectangle 24"/>
          <p:cNvSpPr/>
          <p:nvPr/>
        </p:nvSpPr>
        <p:spPr>
          <a:xfrm>
            <a:off x="4733926"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খ) বীজবাহিত রোগ প্রতিরোধের জন্য</a:t>
            </a:r>
            <a:endParaRPr lang="en-US" sz="2000" dirty="0">
              <a:latin typeface="NikoshBAN" pitchFamily="2" charset="0"/>
              <a:cs typeface="NikoshBAN" pitchFamily="2" charset="0"/>
            </a:endParaRPr>
          </a:p>
        </p:txBody>
      </p:sp>
      <p:pic>
        <p:nvPicPr>
          <p:cNvPr id="16" name="Picture 15" descr="548+4515.png"/>
          <p:cNvPicPr>
            <a:picLocks noChangeAspect="1"/>
          </p:cNvPicPr>
          <p:nvPr/>
        </p:nvPicPr>
        <p:blipFill>
          <a:blip r:embed="rId4"/>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5"/>
          <a:srcRect l="3333" t="5882" r="1667" b="5882"/>
          <a:stretch>
            <a:fillRect/>
          </a:stretch>
        </p:blipFill>
        <p:spPr>
          <a:xfrm>
            <a:off x="2286000" y="5105400"/>
            <a:ext cx="4632960" cy="1295400"/>
          </a:xfrm>
          <a:prstGeom prst="round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19</a:t>
            </a:fld>
            <a:endParaRPr lang="en-US"/>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2"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2"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3"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066879" y="685800"/>
            <a:ext cx="7112000" cy="5334000"/>
          </a:xfrm>
          <a:prstGeom prst="roundRect">
            <a:avLst>
              <a:gd name="adj" fmla="val 8594"/>
            </a:avLst>
          </a:prstGeom>
          <a:solidFill>
            <a:srgbClr val="FFFFFF">
              <a:shade val="85000"/>
            </a:srgbClr>
          </a:solidFill>
          <a:ln>
            <a:noFill/>
          </a:ln>
          <a:effectLst/>
        </p:spPr>
      </p:pic>
      <p:sp>
        <p:nvSpPr>
          <p:cNvPr id="2" name="TextBox 1"/>
          <p:cNvSpPr txBox="1"/>
          <p:nvPr/>
        </p:nvSpPr>
        <p:spPr>
          <a:xfrm>
            <a:off x="1447800" y="2743200"/>
            <a:ext cx="6324600" cy="1569660"/>
          </a:xfrm>
          <a:prstGeom prst="rect">
            <a:avLst/>
          </a:prstGeom>
          <a:noFill/>
        </p:spPr>
        <p:txBody>
          <a:bodyPr wrap="square" rtlCol="0">
            <a:spAutoFit/>
          </a:bodyPr>
          <a:lstStyle/>
          <a:p>
            <a:pPr algn="ctr"/>
            <a:r>
              <a:rPr lang="bn-BD" sz="9600" dirty="0" smtClean="0">
                <a:ln>
                  <a:solidFill>
                    <a:schemeClr val="bg1">
                      <a:lumMod val="95000"/>
                    </a:schemeClr>
                  </a:solidFill>
                </a:ln>
                <a:solidFill>
                  <a:srgbClr val="000099"/>
                </a:solidFill>
                <a:latin typeface="NikoshBAN" pitchFamily="2" charset="0"/>
                <a:cs typeface="NikoshBAN" pitchFamily="2" charset="0"/>
              </a:rPr>
              <a:t>স্বাগতম </a:t>
            </a:r>
            <a:endParaRPr lang="en-US" sz="9600" dirty="0">
              <a:ln>
                <a:solidFill>
                  <a:schemeClr val="bg1">
                    <a:lumMod val="95000"/>
                  </a:schemeClr>
                </a:solidFill>
              </a:ln>
              <a:solidFill>
                <a:srgbClr val="000099"/>
              </a:solidFill>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2</a:t>
            </a:fld>
            <a:endParaRPr lang="en-US"/>
          </a:p>
        </p:txBody>
      </p:sp>
      <p:pic>
        <p:nvPicPr>
          <p:cNvPr id="8" name="Picture 7" descr="muscles.jpg"/>
          <p:cNvPicPr>
            <a:picLocks noChangeAspect="1"/>
          </p:cNvPicPr>
          <p:nvPr/>
        </p:nvPicPr>
        <p:blipFill>
          <a:blip r:embed="rId4"/>
          <a:stretch>
            <a:fillRect/>
          </a:stretch>
        </p:blipFill>
        <p:spPr>
          <a:xfrm flipH="1">
            <a:off x="4572000" y="0"/>
            <a:ext cx="4572000" cy="6858000"/>
          </a:xfrm>
          <a:prstGeom prst="rect">
            <a:avLst/>
          </a:prstGeom>
        </p:spPr>
      </p:pic>
      <p:pic>
        <p:nvPicPr>
          <p:cNvPr id="7" name="Picture 6" descr="skeletion.jpeg"/>
          <p:cNvPicPr>
            <a:picLocks noChangeAspect="1"/>
          </p:cNvPicPr>
          <p:nvPr/>
        </p:nvPicPr>
        <p:blipFill>
          <a:blip r:embed="rId4"/>
          <a:stretch>
            <a:fillRect/>
          </a:stretch>
        </p:blipFill>
        <p:spPr>
          <a:xfrm>
            <a:off x="0" y="0"/>
            <a:ext cx="4724400" cy="6858000"/>
          </a:xfrm>
          <a:prstGeom prst="rect">
            <a:avLst/>
          </a:prstGeom>
        </p:spPr>
      </p:pic>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7"/>
                                        </p:tgtEl>
                                        <p:attrNameLst>
                                          <p:attrName>ppt_x</p:attrName>
                                        </p:attrNameLst>
                                      </p:cBhvr>
                                      <p:tavLst>
                                        <p:tav tm="0">
                                          <p:val>
                                            <p:strVal val="ppt_x"/>
                                          </p:val>
                                        </p:tav>
                                        <p:tav tm="100000">
                                          <p:val>
                                            <p:strVal val="0-ppt_w/2"/>
                                          </p:val>
                                        </p:tav>
                                      </p:tavLst>
                                    </p:anim>
                                    <p:anim calcmode="lin" valueType="num">
                                      <p:cBhvr additive="base">
                                        <p:cTn id="7" dur="1000"/>
                                        <p:tgtEl>
                                          <p:spTgt spid="7"/>
                                        </p:tgtEl>
                                        <p:attrNameLst>
                                          <p:attrName>ppt_y</p:attrName>
                                        </p:attrNameLst>
                                      </p:cBhvr>
                                      <p:tavLst>
                                        <p:tav tm="0">
                                          <p:val>
                                            <p:strVal val="ppt_y"/>
                                          </p:val>
                                        </p:tav>
                                        <p:tav tm="100000">
                                          <p:val>
                                            <p:strVal val="ppt_y"/>
                                          </p:val>
                                        </p:tav>
                                      </p:tavLst>
                                    </p:anim>
                                    <p:set>
                                      <p:cBhvr>
                                        <p:cTn id="8" dur="1" fill="hold">
                                          <p:stCondLst>
                                            <p:cond delay="9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1000"/>
                                        <p:tgtEl>
                                          <p:spTgt spid="8"/>
                                        </p:tgtEl>
                                        <p:attrNameLst>
                                          <p:attrName>ppt_x</p:attrName>
                                        </p:attrNameLst>
                                      </p:cBhvr>
                                      <p:tavLst>
                                        <p:tav tm="0">
                                          <p:val>
                                            <p:strVal val="ppt_x"/>
                                          </p:val>
                                        </p:tav>
                                        <p:tav tm="100000">
                                          <p:val>
                                            <p:strVal val="1+ppt_w/2"/>
                                          </p:val>
                                        </p:tav>
                                      </p:tavLst>
                                    </p:anim>
                                    <p:anim calcmode="lin" valueType="num">
                                      <p:cBhvr additive="base">
                                        <p:cTn id="11" dur="1000"/>
                                        <p:tgtEl>
                                          <p:spTgt spid="8"/>
                                        </p:tgtEl>
                                        <p:attrNameLst>
                                          <p:attrName>ppt_y</p:attrName>
                                        </p:attrNameLst>
                                      </p:cBhvr>
                                      <p:tavLst>
                                        <p:tav tm="0">
                                          <p:val>
                                            <p:strVal val="ppt_y"/>
                                          </p:val>
                                        </p:tav>
                                        <p:tav tm="100000">
                                          <p:val>
                                            <p:strVal val="ppt_y"/>
                                          </p:val>
                                        </p:tav>
                                      </p:tavLst>
                                    </p:anim>
                                    <p:set>
                                      <p:cBhvr>
                                        <p:cTn id="12" dur="1" fill="hold">
                                          <p:stCondLst>
                                            <p:cond delay="999"/>
                                          </p:stCondLst>
                                        </p:cTn>
                                        <p:tgtEl>
                                          <p:spTgt spid="8"/>
                                        </p:tgtEl>
                                        <p:attrNameLst>
                                          <p:attrName>style.visibility</p:attrName>
                                        </p:attrNameLst>
                                      </p:cBhvr>
                                      <p:to>
                                        <p:strVal val="hidden"/>
                                      </p:to>
                                    </p:se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755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গমের আলগা ঝুল রোগের লক্ষণ প্রকাশ পায় কখন ?  </a:t>
            </a:r>
            <a:endParaRPr lang="en-US" sz="2400" dirty="0">
              <a:latin typeface="NikoshBAN" pitchFamily="2" charset="0"/>
              <a:cs typeface="NikoshBAN" pitchFamily="2" charset="0"/>
            </a:endParaRPr>
          </a:p>
        </p:txBody>
      </p:sp>
      <p:sp>
        <p:nvSpPr>
          <p:cNvPr id="11" name="Rectangle 10"/>
          <p:cNvSpPr/>
          <p:nvPr/>
        </p:nvSpPr>
        <p:spPr>
          <a:xfrm>
            <a:off x="990599"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প্রথম ২ পাতার সময় </a:t>
            </a:r>
            <a:endParaRPr lang="en-US" sz="2400" dirty="0">
              <a:latin typeface="NikoshBAN" pitchFamily="2" charset="0"/>
              <a:cs typeface="NikoshBAN" pitchFamily="2" charset="0"/>
            </a:endParaRPr>
          </a:p>
        </p:txBody>
      </p:sp>
      <p:sp>
        <p:nvSpPr>
          <p:cNvPr id="13" name="Rectangle 12"/>
          <p:cNvSpPr/>
          <p:nvPr/>
        </p:nvSpPr>
        <p:spPr>
          <a:xfrm>
            <a:off x="990599"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গম পাকার এক সপ্তাহ আগে </a:t>
            </a:r>
            <a:endParaRPr lang="en-US" sz="2400" dirty="0">
              <a:latin typeface="NikoshBAN" pitchFamily="2" charset="0"/>
              <a:cs typeface="NikoshBAN" pitchFamily="2" charset="0"/>
            </a:endParaRPr>
          </a:p>
        </p:txBody>
      </p:sp>
      <p:sp>
        <p:nvSpPr>
          <p:cNvPr id="14" name="Rectangle 13"/>
          <p:cNvSpPr/>
          <p:nvPr/>
        </p:nvSpPr>
        <p:spPr>
          <a:xfrm>
            <a:off x="4733925"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শিষ বের হওয়ার সময় </a:t>
            </a:r>
            <a:endParaRPr lang="en-US" sz="2400" dirty="0">
              <a:latin typeface="NikoshBAN" pitchFamily="2" charset="0"/>
              <a:cs typeface="NikoshBAN" pitchFamily="2" charset="0"/>
            </a:endParaRP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দানা গঠনের সময়</a:t>
            </a:r>
            <a:endParaRPr lang="en-US" sz="2400" dirty="0">
              <a:latin typeface="NikoshBAN" pitchFamily="2" charset="0"/>
              <a:cs typeface="NikoshBAN" pitchFamily="2" charset="0"/>
            </a:endParaRPr>
          </a:p>
        </p:txBody>
      </p:sp>
      <p:sp>
        <p:nvSpPr>
          <p:cNvPr id="21" name="TextBox 20"/>
          <p:cNvSpPr txBox="1"/>
          <p:nvPr/>
        </p:nvSpPr>
        <p:spPr>
          <a:xfrm>
            <a:off x="990601" y="2971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রোগ প্রতিরোধকারী জাতের গম  হচ্ছে- </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2" name="Rectangle 21"/>
          <p:cNvSpPr/>
          <p:nvPr/>
        </p:nvSpPr>
        <p:spPr>
          <a:xfrm>
            <a:off x="990600" y="4191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iii</a:t>
            </a:r>
            <a:endParaRPr lang="en-US" sz="2400" dirty="0">
              <a:latin typeface="NikoshBAN" pitchFamily="2" charset="0"/>
              <a:cs typeface="NikoshBAN" pitchFamily="2" charset="0"/>
            </a:endParaRPr>
          </a:p>
        </p:txBody>
      </p:sp>
      <p:sp>
        <p:nvSpPr>
          <p:cNvPr id="23" name="Rectangle 22"/>
          <p:cNvSpPr/>
          <p:nvPr/>
        </p:nvSpPr>
        <p:spPr>
          <a:xfrm>
            <a:off x="990600" y="4724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a:t>
            </a:r>
          </a:p>
        </p:txBody>
      </p:sp>
      <p:sp>
        <p:nvSpPr>
          <p:cNvPr id="24" name="Rectangle 23"/>
          <p:cNvSpPr/>
          <p:nvPr/>
        </p:nvSpPr>
        <p:spPr>
          <a:xfrm>
            <a:off x="4733926" y="4724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en-US" sz="2400" dirty="0" err="1" smtClean="0">
                <a:latin typeface="NikoshBAN" pitchFamily="2" charset="0"/>
                <a:cs typeface="NikoshBAN" pitchFamily="2" charset="0"/>
              </a:rPr>
              <a:t>i</a:t>
            </a:r>
            <a:endParaRPr lang="en-US" sz="2400" dirty="0">
              <a:latin typeface="NikoshBAN" pitchFamily="2" charset="0"/>
              <a:cs typeface="NikoshBAN" pitchFamily="2" charset="0"/>
            </a:endParaRPr>
          </a:p>
        </p:txBody>
      </p:sp>
      <p:sp>
        <p:nvSpPr>
          <p:cNvPr id="25" name="Rectangle 24"/>
          <p:cNvSpPr/>
          <p:nvPr/>
        </p:nvSpPr>
        <p:spPr>
          <a:xfrm>
            <a:off x="4733926" y="4191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27" name="Picture 26" descr="15151511.png"/>
          <p:cNvPicPr>
            <a:picLocks noChangeAspect="1"/>
          </p:cNvPicPr>
          <p:nvPr/>
        </p:nvPicPr>
        <p:blipFill>
          <a:blip r:embed="rId6"/>
          <a:srcRect l="1667" t="5979" b="5531"/>
          <a:stretch>
            <a:fillRect/>
          </a:stretch>
        </p:blipFill>
        <p:spPr>
          <a:xfrm>
            <a:off x="2286000" y="5181600"/>
            <a:ext cx="4495800" cy="1295400"/>
          </a:xfrm>
          <a:prstGeom prst="roundRect">
            <a:avLst/>
          </a:prstGeom>
        </p:spPr>
      </p:pic>
      <p:sp>
        <p:nvSpPr>
          <p:cNvPr id="16" name="TextBox 15"/>
          <p:cNvSpPr txBox="1"/>
          <p:nvPr/>
        </p:nvSpPr>
        <p:spPr>
          <a:xfrm>
            <a:off x="990600" y="3576935"/>
            <a:ext cx="2286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কাঞ্চন </a:t>
            </a:r>
            <a:endParaRPr lang="en-US" sz="2400" dirty="0">
              <a:latin typeface="NikoshBAN" pitchFamily="2" charset="0"/>
              <a:cs typeface="NikoshBAN" pitchFamily="2" charset="0"/>
            </a:endParaRPr>
          </a:p>
        </p:txBody>
      </p:sp>
      <p:sp>
        <p:nvSpPr>
          <p:cNvPr id="17" name="TextBox 16"/>
          <p:cNvSpPr txBox="1"/>
          <p:nvPr/>
        </p:nvSpPr>
        <p:spPr>
          <a:xfrm>
            <a:off x="3429000" y="3581400"/>
            <a:ext cx="2286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শতাব্দী </a:t>
            </a:r>
            <a:endParaRPr lang="en-US" sz="2400" dirty="0">
              <a:latin typeface="NikoshBAN" pitchFamily="2" charset="0"/>
              <a:cs typeface="NikoshBAN" pitchFamily="2" charset="0"/>
            </a:endParaRPr>
          </a:p>
        </p:txBody>
      </p:sp>
      <p:sp>
        <p:nvSpPr>
          <p:cNvPr id="18" name="TextBox 17"/>
          <p:cNvSpPr txBox="1"/>
          <p:nvPr/>
        </p:nvSpPr>
        <p:spPr>
          <a:xfrm>
            <a:off x="5867400" y="3581400"/>
            <a:ext cx="2286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iii) </a:t>
            </a:r>
            <a:r>
              <a:rPr lang="bn-BD" sz="2400" dirty="0" smtClean="0">
                <a:latin typeface="NikoshBAN" pitchFamily="2" charset="0"/>
                <a:cs typeface="NikoshBAN" pitchFamily="2" charset="0"/>
              </a:rPr>
              <a:t>সৌরভ </a:t>
            </a:r>
            <a:endParaRPr lang="en-US" sz="2400"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12CF4F74-C24C-4DBC-A93A-AB35CB314D07}" type="slidenum">
              <a:rPr lang="en-US" smtClean="0"/>
              <a:pPr/>
              <a:t>20</a:t>
            </a:fld>
            <a:endParaRPr lang="en-US"/>
          </a:p>
        </p:txBody>
      </p:sp>
    </p:spTree>
    <p:extLst>
      <p:ext uri="{BB962C8B-B14F-4D97-AF65-F5344CB8AC3E}">
        <p14:creationId xmlns:p14="http://schemas.microsoft.com/office/powerpoint/2010/main"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13889" r="11111" b="37037"/>
          <a:stretch>
            <a:fillRect/>
          </a:stretch>
        </p:blipFill>
        <p:spPr>
          <a:xfrm>
            <a:off x="3196823" y="1693817"/>
            <a:ext cx="2743200" cy="2116183"/>
          </a:xfrm>
          <a:prstGeom prst="roundRect">
            <a:avLst>
              <a:gd name="adj" fmla="val 8594"/>
            </a:avLst>
          </a:prstGeom>
          <a:solidFill>
            <a:srgbClr val="FFFFFF">
              <a:shade val="85000"/>
            </a:srgbClr>
          </a:solidFill>
          <a:ln>
            <a:solidFill>
              <a:srgbClr val="7030A0"/>
            </a:solidFill>
          </a:ln>
          <a:effectLst/>
        </p:spPr>
      </p:pic>
      <p:pic>
        <p:nvPicPr>
          <p:cNvPr id="6" name="Picture 5" descr="8098412620_c1b2c9ccff_n.jpg"/>
          <p:cNvPicPr>
            <a:picLocks noChangeAspect="1"/>
          </p:cNvPicPr>
          <p:nvPr/>
        </p:nvPicPr>
        <p:blipFill>
          <a:blip r:embed="rId3" cstate="print"/>
          <a:stretch>
            <a:fillRect/>
          </a:stretch>
        </p:blipFill>
        <p:spPr>
          <a:xfrm>
            <a:off x="457200" y="1676400"/>
            <a:ext cx="2587224" cy="2133600"/>
          </a:xfrm>
          <a:prstGeom prst="roundRect">
            <a:avLst>
              <a:gd name="adj" fmla="val 8594"/>
            </a:avLst>
          </a:prstGeom>
          <a:solidFill>
            <a:srgbClr val="FFFFFF">
              <a:shade val="85000"/>
            </a:srgbClr>
          </a:solidFill>
          <a:ln>
            <a:solidFill>
              <a:srgbClr val="7030A0"/>
            </a:solidFill>
          </a:ln>
          <a:effectLst/>
        </p:spPr>
      </p:pic>
      <p:pic>
        <p:nvPicPr>
          <p:cNvPr id="7" name="Picture 6" descr="Lone_Tree_in_a_Wheat_Field_Gensley_Road_Lodi_Township_Michigan.JPG"/>
          <p:cNvPicPr>
            <a:picLocks noChangeAspect="1"/>
          </p:cNvPicPr>
          <p:nvPr/>
        </p:nvPicPr>
        <p:blipFill>
          <a:blip r:embed="rId4" cstate="print"/>
          <a:stretch>
            <a:fillRect/>
          </a:stretch>
        </p:blipFill>
        <p:spPr>
          <a:xfrm>
            <a:off x="6096000" y="1676400"/>
            <a:ext cx="2590800" cy="2133600"/>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3048000" y="572214"/>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228600" y="4587954"/>
            <a:ext cx="8610600" cy="173664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তোমার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রফিকের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গমের জমিতে পোকামাকড়</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ইঁদুর</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গবাদি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পশুর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হাত থেকে রক্ষা পাওয়ার উপায়গুলো</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লেখ।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21</a:t>
            </a:fld>
            <a:endParaRPr lang="en-US"/>
          </a:p>
        </p:txBody>
      </p:sp>
    </p:spTree>
    <p:extLst>
      <p:ext uri="{BB962C8B-B14F-4D97-AF65-F5344CB8AC3E}">
        <p14:creationId xmlns:p14="http://schemas.microsoft.com/office/powerpoint/2010/main"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1200" y="2514600"/>
            <a:ext cx="50292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wheat 1.jpg"/>
          <p:cNvPicPr>
            <a:picLocks noChangeAspect="1"/>
          </p:cNvPicPr>
          <p:nvPr/>
        </p:nvPicPr>
        <p:blipFill>
          <a:blip r:embed="rId5"/>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12CF4F74-C24C-4DBC-A93A-AB35CB314D07}" type="slidenum">
              <a:rPr lang="en-US" smtClean="0"/>
              <a:pPr/>
              <a:t>22</a:t>
            </a:fld>
            <a:endParaRPr lang="en-US"/>
          </a:p>
        </p:txBody>
      </p:sp>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4196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304800" y="4191000"/>
            <a:ext cx="4419600" cy="19812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0" indent="0" algn="ctr">
              <a:buNone/>
            </a:pPr>
            <a:r>
              <a:rPr lang="en-US" sz="3800" b="1" dirty="0" err="1" smtClean="0">
                <a:effectLst>
                  <a:outerShdw blurRad="38100" dist="38100" dir="2700000" algn="tl">
                    <a:srgbClr val="000000">
                      <a:alpha val="43137"/>
                    </a:srgbClr>
                  </a:outerShdw>
                </a:effectLst>
                <a:latin typeface="NikoshBAN" pitchFamily="2" charset="0"/>
                <a:cs typeface="NikoshBAN" pitchFamily="2" charset="0"/>
              </a:rPr>
              <a:t>অপূর্ব</a:t>
            </a:r>
            <a:r>
              <a:rPr lang="en-US" sz="3800" b="1" dirty="0" smtClean="0">
                <a:effectLst>
                  <a:outerShdw blurRad="38100" dist="38100" dir="2700000" algn="tl">
                    <a:srgbClr val="000000">
                      <a:alpha val="43137"/>
                    </a:srgbClr>
                  </a:outerShdw>
                </a:effectLst>
                <a:latin typeface="NikoshBAN" pitchFamily="2" charset="0"/>
                <a:cs typeface="NikoshBAN" pitchFamily="2" charset="0"/>
              </a:rPr>
              <a:t> </a:t>
            </a:r>
            <a:r>
              <a:rPr lang="en-US" sz="3800" b="1" dirty="0" err="1" smtClean="0">
                <a:effectLst>
                  <a:outerShdw blurRad="38100" dist="38100" dir="2700000" algn="tl">
                    <a:srgbClr val="000000">
                      <a:alpha val="43137"/>
                    </a:srgbClr>
                  </a:outerShdw>
                </a:effectLst>
                <a:latin typeface="NikoshBAN" pitchFamily="2" charset="0"/>
                <a:cs typeface="NikoshBAN" pitchFamily="2" charset="0"/>
              </a:rPr>
              <a:t>কুমার</a:t>
            </a:r>
            <a:r>
              <a:rPr lang="en-US" sz="3800" b="1" dirty="0" smtClean="0">
                <a:effectLst>
                  <a:outerShdw blurRad="38100" dist="38100" dir="2700000" algn="tl">
                    <a:srgbClr val="000000">
                      <a:alpha val="43137"/>
                    </a:srgbClr>
                  </a:outerShdw>
                </a:effectLst>
                <a:latin typeface="NikoshBAN" pitchFamily="2" charset="0"/>
                <a:cs typeface="NikoshBAN" pitchFamily="2" charset="0"/>
              </a:rPr>
              <a:t> </a:t>
            </a:r>
            <a:r>
              <a:rPr lang="en-US" sz="3800" b="1" dirty="0" err="1" smtClean="0">
                <a:effectLst>
                  <a:outerShdw blurRad="38100" dist="38100" dir="2700000" algn="tl">
                    <a:srgbClr val="000000">
                      <a:alpha val="43137"/>
                    </a:srgbClr>
                  </a:outerShdw>
                </a:effectLst>
                <a:latin typeface="NikoshBAN" pitchFamily="2" charset="0"/>
                <a:cs typeface="NikoshBAN" pitchFamily="2" charset="0"/>
              </a:rPr>
              <a:t>দাস</a:t>
            </a:r>
            <a:r>
              <a:rPr lang="en-US" sz="3800" b="1" dirty="0" smtClean="0">
                <a:effectLst>
                  <a:outerShdw blurRad="38100" dist="38100" dir="2700000" algn="tl">
                    <a:srgbClr val="000000">
                      <a:alpha val="43137"/>
                    </a:srgbClr>
                  </a:outerShdw>
                </a:effectLst>
                <a:latin typeface="NikoshBAN" pitchFamily="2" charset="0"/>
                <a:cs typeface="NikoshBAN" pitchFamily="2" charset="0"/>
              </a:rPr>
              <a:t> </a:t>
            </a: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সরকারি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বালিকা</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বিদ্যালয়</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400" b="1" dirty="0" smtClean="0">
                <a:effectLst>
                  <a:outerShdw blurRad="38100" dist="38100" dir="2700000" algn="tl">
                    <a:srgbClr val="000000">
                      <a:alpha val="43137"/>
                    </a:srgbClr>
                  </a:outerShdw>
                </a:effectLst>
                <a:latin typeface="NikoshBAN" pitchFamily="2" charset="0"/>
                <a:cs typeface="NikoshBAN" pitchFamily="2" charset="0"/>
              </a:rPr>
              <a:t>মোবাইলঃ ০১৭১৪০৪৬৯৬৪ , ০১৮২২৮৭৮১১২ </a:t>
            </a: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a:t>
            </a:r>
            <a:r>
              <a:rPr lang="en-US" sz="2000" b="1" dirty="0" smtClean="0">
                <a:effectLst>
                  <a:outerShdw blurRad="38100" dist="38100" dir="2700000" algn="tl">
                    <a:srgbClr val="000000">
                      <a:alpha val="43137"/>
                    </a:srgbClr>
                  </a:outerShdw>
                </a:effectLst>
                <a:latin typeface="NikoshBAN" pitchFamily="2" charset="0"/>
                <a:cs typeface="NikoshBAN" pitchFamily="2" charset="0"/>
                <a:hlinkClick r:id="rId3"/>
              </a:rPr>
              <a:t>apurbafaridpur@gmail.com</a:t>
            </a:r>
            <a:r>
              <a:rPr lang="en-US" sz="20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10" name="Slide Number Placeholder 9"/>
          <p:cNvSpPr>
            <a:spLocks noGrp="1"/>
          </p:cNvSpPr>
          <p:nvPr>
            <p:ph type="sldNum" sz="quarter" idx="12"/>
          </p:nvPr>
        </p:nvSpPr>
        <p:spPr/>
        <p:txBody>
          <a:bodyPr/>
          <a:lstStyle/>
          <a:p>
            <a:fld id="{881FE9EE-A52A-4066-B68D-BE786371EA65}" type="slidenum">
              <a:rPr lang="en-US" smtClean="0"/>
              <a:pPr/>
              <a:t>3</a:t>
            </a:fld>
            <a:endParaRPr lang="en-US"/>
          </a:p>
        </p:txBody>
      </p:sp>
      <p:pic>
        <p:nvPicPr>
          <p:cNvPr id="7" name="Picture 6"/>
          <p:cNvPicPr>
            <a:picLocks noChangeAspect="1"/>
          </p:cNvPicPr>
          <p:nvPr/>
        </p:nvPicPr>
        <p:blipFill>
          <a:blip r:embed="rId4" cstate="print"/>
          <a:stretch>
            <a:fillRect/>
          </a:stretch>
        </p:blipFill>
        <p:spPr>
          <a:xfrm>
            <a:off x="1600200" y="1752600"/>
            <a:ext cx="1828800" cy="1828800"/>
          </a:xfrm>
          <a:prstGeom prst="rect">
            <a:avLst/>
          </a:prstGeom>
          <a:ln w="76200" cap="sq" cmpd="thickThin">
            <a:solidFill>
              <a:srgbClr val="000000"/>
            </a:solidFill>
            <a:prstDash val="solid"/>
            <a:miter lim="800000"/>
          </a:ln>
          <a:effectLst>
            <a:innerShdw blurRad="76200">
              <a:srgbClr val="000000"/>
            </a:innerShdw>
          </a:effectLst>
        </p:spPr>
      </p:pic>
      <p:sp>
        <p:nvSpPr>
          <p:cNvPr id="3" name="TextBox 2"/>
          <p:cNvSpPr txBox="1"/>
          <p:nvPr/>
        </p:nvSpPr>
        <p:spPr>
          <a:xfrm>
            <a:off x="5181600" y="304800"/>
            <a:ext cx="3733800" cy="858857"/>
          </a:xfrm>
          <a:prstGeom prst="horizontalScroll">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পাঠ পরিচিতি</a:t>
            </a:r>
            <a:endParaRPr lang="en-US" sz="3600" dirty="0">
              <a:latin typeface="NikoshBAN" pitchFamily="2" charset="0"/>
              <a:cs typeface="NikoshBAN" pitchFamily="2" charset="0"/>
            </a:endParaRPr>
          </a:p>
        </p:txBody>
      </p:sp>
      <p:sp>
        <p:nvSpPr>
          <p:cNvPr id="4" name="TextBox 3"/>
          <p:cNvSpPr txBox="1"/>
          <p:nvPr/>
        </p:nvSpPr>
        <p:spPr>
          <a:xfrm>
            <a:off x="5105400" y="4114800"/>
            <a:ext cx="3810000" cy="2553891"/>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latin typeface="NikoshBAN" pitchFamily="2" charset="0"/>
                <a:cs typeface="NikoshBAN" pitchFamily="2" charset="0"/>
              </a:rPr>
              <a:t>কৃষি শিক্ষা</a:t>
            </a:r>
          </a:p>
          <a:p>
            <a:pPr algn="ctr"/>
            <a:r>
              <a:rPr lang="bn-BD" b="1" dirty="0" smtClean="0">
                <a:latin typeface="NikoshBAN" pitchFamily="2" charset="0"/>
                <a:cs typeface="NikoshBAN" pitchFamily="2" charset="0"/>
              </a:rPr>
              <a:t> </a:t>
            </a:r>
            <a:r>
              <a:rPr lang="bn-BD" sz="2800" b="1" dirty="0" smtClean="0">
                <a:latin typeface="NikoshBAN" pitchFamily="2" charset="0"/>
                <a:cs typeface="NikoshBAN" pitchFamily="2" charset="0"/>
              </a:rPr>
              <a:t>শ্রেণি অষ্টম </a:t>
            </a:r>
          </a:p>
          <a:p>
            <a:pPr algn="ctr"/>
            <a:r>
              <a:rPr lang="bn-BD" sz="2800" b="1" dirty="0" smtClean="0">
                <a:latin typeface="NikoshBAN" pitchFamily="2" charset="0"/>
                <a:cs typeface="NikoshBAN" pitchFamily="2" charset="0"/>
              </a:rPr>
              <a:t>পঞ্চম অধ্যায় </a:t>
            </a:r>
          </a:p>
          <a:p>
            <a:pPr algn="ctr"/>
            <a:r>
              <a:rPr lang="bn-BD" sz="2800" b="1" dirty="0" smtClean="0">
                <a:latin typeface="NikoshBAN" pitchFamily="2" charset="0"/>
                <a:cs typeface="NikoshBAN" pitchFamily="2" charset="0"/>
              </a:rPr>
              <a:t>কৃষিজ উৎপাদন</a:t>
            </a:r>
          </a:p>
          <a:p>
            <a:pPr algn="ctr"/>
            <a:r>
              <a:rPr lang="en-US" sz="2800" b="1" dirty="0" err="1" smtClean="0">
                <a:latin typeface="NikoshBAN" pitchFamily="2" charset="0"/>
                <a:cs typeface="NikoshBAN" pitchFamily="2" charset="0"/>
              </a:rPr>
              <a:t>পাঠ</a:t>
            </a:r>
            <a:r>
              <a:rPr lang="en-US" sz="2800" b="1" dirty="0" smtClean="0">
                <a:latin typeface="NikoshBAN" pitchFamily="2" charset="0"/>
                <a:cs typeface="NikoshBAN" pitchFamily="2" charset="0"/>
              </a:rPr>
              <a:t> -২</a:t>
            </a:r>
          </a:p>
        </p:txBody>
      </p:sp>
      <p:cxnSp>
        <p:nvCxnSpPr>
          <p:cNvPr id="9" name="Straight Connector 8"/>
          <p:cNvCxnSpPr/>
          <p:nvPr/>
        </p:nvCxnSpPr>
        <p:spPr>
          <a:xfrm>
            <a:off x="4953000" y="1081861"/>
            <a:ext cx="0" cy="4709339"/>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stretch>
            <a:fillRect/>
          </a:stretch>
        </p:blipFill>
        <p:spPr>
          <a:xfrm>
            <a:off x="6147617" y="1371600"/>
            <a:ext cx="1853383" cy="2565692"/>
          </a:xfrm>
          <a:prstGeom prst="rect">
            <a:avLst/>
          </a:prstGeom>
          <a:ln>
            <a:noFill/>
          </a:ln>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17" presetClass="entr" presetSubtype="1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371600"/>
            <a:ext cx="34290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4"/>
          <a:stretch>
            <a:fillRect/>
          </a:stretch>
        </p:blipFill>
        <p:spPr>
          <a:xfrm>
            <a:off x="4648200" y="3810000"/>
            <a:ext cx="3428999" cy="2057560"/>
          </a:xfrm>
          <a:prstGeom prst="rect">
            <a:avLst/>
          </a:prstGeom>
          <a:ln w="38100">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1371600"/>
            <a:ext cx="3448681" cy="2085249"/>
          </a:xfrm>
          <a:prstGeom prst="rect">
            <a:avLst/>
          </a:prstGeom>
          <a:ln w="38100">
            <a:solidFill>
              <a:schemeClr val="tx1"/>
            </a:solidFill>
          </a:ln>
        </p:spPr>
      </p:pic>
      <p:pic>
        <p:nvPicPr>
          <p:cNvPr id="6" name="Picture 5"/>
          <p:cNvPicPr>
            <a:picLocks noChangeAspect="1"/>
          </p:cNvPicPr>
          <p:nvPr/>
        </p:nvPicPr>
        <p:blipFill>
          <a:blip r:embed="rId6"/>
          <a:stretch>
            <a:fillRect/>
          </a:stretch>
        </p:blipFill>
        <p:spPr>
          <a:xfrm>
            <a:off x="838200" y="3810000"/>
            <a:ext cx="3429000" cy="2104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209800" y="304800"/>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একটু </a:t>
            </a:r>
            <a:r>
              <a:rPr lang="bn-BD" sz="2800" smtClean="0">
                <a:latin typeface="NikoshBAN" pitchFamily="2" charset="0"/>
                <a:cs typeface="NikoshBAN" pitchFamily="2" charset="0"/>
              </a:rPr>
              <a:t>চিন্তা কর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4</a:t>
            </a:fld>
            <a:endParaRPr lang="en-US"/>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21"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par>
                                <p:cTn id="14" presetID="21"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450" decel="100000" fill="hold"/>
                                        <p:tgtEl>
                                          <p:spTgt spid="3"/>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636.jpg"/>
          <p:cNvPicPr>
            <a:picLocks noChangeAspect="1"/>
          </p:cNvPicPr>
          <p:nvPr/>
        </p:nvPicPr>
        <p:blipFill>
          <a:blip r:embed="rId3"/>
          <a:stretch>
            <a:fillRect/>
          </a:stretch>
        </p:blipFill>
        <p:spPr>
          <a:xfrm>
            <a:off x="381001" y="1699147"/>
            <a:ext cx="4114800" cy="279918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3" name="Picture 2" descr="images88.jpg"/>
          <p:cNvPicPr>
            <a:picLocks noChangeAspect="1"/>
          </p:cNvPicPr>
          <p:nvPr/>
        </p:nvPicPr>
        <p:blipFill>
          <a:blip r:embed="rId4"/>
          <a:stretch>
            <a:fillRect/>
          </a:stretch>
        </p:blipFill>
        <p:spPr>
          <a:xfrm>
            <a:off x="4648201" y="1676400"/>
            <a:ext cx="4191000" cy="2823394"/>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প্রশ্নঃ ছবিগুলো দেখে আমরা কী বুঝতে পারছি? </a:t>
            </a:r>
            <a:endParaRPr lang="en-US" sz="3200" dirty="0">
              <a:latin typeface="NikoshBAN" pitchFamily="2" charset="0"/>
              <a:cs typeface="NikoshBAN" pitchFamily="2" charset="0"/>
            </a:endParaRPr>
          </a:p>
        </p:txBody>
      </p:sp>
      <p:sp>
        <p:nvSpPr>
          <p:cNvPr id="5" name="TextBox 4"/>
          <p:cNvSpPr txBox="1"/>
          <p:nvPr/>
        </p:nvSpPr>
        <p:spPr>
          <a:xfrm>
            <a:off x="1828800" y="5105400"/>
            <a:ext cx="556260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উত্তরঃ গম চাষে প্রযুক্তি।</a:t>
            </a:r>
            <a:endParaRPr lang="en-US" sz="54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5</a:t>
            </a:fld>
            <a:endParaRPr lang="en-US"/>
          </a:p>
        </p:txBody>
      </p:sp>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52800"/>
            <a:ext cx="8382000" cy="298626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smtClean="0">
                <a:solidFill>
                  <a:schemeClr val="tx1"/>
                </a:solidFill>
                <a:latin typeface="NikoshBAN" pitchFamily="2" charset="0"/>
                <a:cs typeface="NikoshBAN" pitchFamily="2" charset="0"/>
              </a:rPr>
              <a:t>গম চাষে </a:t>
            </a:r>
            <a:r>
              <a:rPr lang="en-US" sz="6600" dirty="0" err="1" smtClean="0">
                <a:solidFill>
                  <a:schemeClr val="tx1"/>
                </a:solidFill>
                <a:latin typeface="NikoshBAN" pitchFamily="2" charset="0"/>
                <a:cs typeface="NikoshBAN" pitchFamily="2" charset="0"/>
              </a:rPr>
              <a:t>অন্যান্য</a:t>
            </a:r>
            <a:r>
              <a:rPr lang="en-US" sz="6600" dirty="0" smtClean="0">
                <a:solidFill>
                  <a:schemeClr val="tx1"/>
                </a:solidFill>
                <a:latin typeface="NikoshBAN" pitchFamily="2" charset="0"/>
                <a:cs typeface="NikoshBAN" pitchFamily="2" charset="0"/>
              </a:rPr>
              <a:t> </a:t>
            </a:r>
            <a:r>
              <a:rPr lang="bn-BD" sz="6600" dirty="0" smtClean="0">
                <a:solidFill>
                  <a:schemeClr val="tx1"/>
                </a:solidFill>
                <a:latin typeface="NikoshBAN" pitchFamily="2" charset="0"/>
                <a:cs typeface="NikoshBAN" pitchFamily="2" charset="0"/>
              </a:rPr>
              <a:t>প্রযুক্তি ও পরিচর্যা   </a:t>
            </a:r>
            <a:endParaRPr lang="en-US" sz="6600" dirty="0">
              <a:solidFill>
                <a:schemeClr val="tx1"/>
              </a:solidFill>
              <a:latin typeface="NikoshBAN" pitchFamily="2" charset="0"/>
              <a:cs typeface="NikoshBAN" pitchFamily="2" charset="0"/>
            </a:endParaRPr>
          </a:p>
        </p:txBody>
      </p:sp>
      <p:sp>
        <p:nvSpPr>
          <p:cNvPr id="3" name="TextBox 2"/>
          <p:cNvSpPr txBox="1"/>
          <p:nvPr/>
        </p:nvSpPr>
        <p:spPr>
          <a:xfrm>
            <a:off x="914400" y="954226"/>
            <a:ext cx="7467600" cy="2017574"/>
          </a:xfrm>
          <a:prstGeom prst="wav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0"/>
            <a:ext cx="8534400" cy="38100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en-US" dirty="0" smtClean="0">
                <a:solidFill>
                  <a:srgbClr val="002060"/>
                </a:solidFill>
                <a:latin typeface="NikoshBAN" pitchFamily="2" charset="0"/>
                <a:cs typeface="NikoshBAN" pitchFamily="2" charset="0"/>
              </a:rPr>
              <a:t>-</a:t>
            </a:r>
          </a:p>
          <a:p>
            <a:pPr algn="l"/>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বিনা চাষে গম আবাদ </a:t>
            </a:r>
            <a:r>
              <a:rPr lang="bn-IN" dirty="0" smtClean="0">
                <a:solidFill>
                  <a:srgbClr val="7030A0"/>
                </a:solidFill>
                <a:latin typeface="NikoshBAN" pitchFamily="2" charset="0"/>
                <a:cs typeface="NikoshBAN" pitchFamily="2" charset="0"/>
              </a:rPr>
              <a:t>সম্পর্কীত ধারণা ব্যাখ্যা করতে </a:t>
            </a:r>
            <a:r>
              <a:rPr lang="bn-BD"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পারবে।  </a:t>
            </a:r>
          </a:p>
          <a:p>
            <a:pPr algn="l"/>
            <a:r>
              <a:rPr lang="bn-BD" dirty="0" smtClean="0">
                <a:solidFill>
                  <a:srgbClr val="7030A0"/>
                </a:solidFill>
                <a:latin typeface="NikoshBAN" pitchFamily="2" charset="0"/>
                <a:cs typeface="NikoshBAN" pitchFamily="2" charset="0"/>
              </a:rPr>
              <a:t>২। স্বল্প চাষে গমের আবাদ পদ্ধতি বর্ণনা  করতে পারবে।  </a:t>
            </a:r>
          </a:p>
          <a:p>
            <a:pPr algn="l"/>
            <a:r>
              <a:rPr lang="bn-BD" dirty="0" smtClean="0">
                <a:solidFill>
                  <a:srgbClr val="7030A0"/>
                </a:solidFill>
                <a:latin typeface="NikoshBAN" pitchFamily="2" charset="0"/>
                <a:cs typeface="NikoshBAN" pitchFamily="2" charset="0"/>
              </a:rPr>
              <a:t>৩। গম চাষে রোগ ও পোকা দমন সম্পর্কে ব্যাখ্যা করতে পারবে।   </a:t>
            </a:r>
          </a:p>
          <a:p>
            <a:pPr algn="l"/>
            <a:r>
              <a:rPr lang="bn-BD" dirty="0" smtClean="0">
                <a:solidFill>
                  <a:srgbClr val="7030A0"/>
                </a:solidFill>
                <a:latin typeface="NikoshBAN" pitchFamily="2" charset="0"/>
                <a:cs typeface="NikoshBAN" pitchFamily="2" charset="0"/>
              </a:rPr>
              <a:t>৪। গমের প্রধান শত্রু ইঁদুর এর উপদ্রব থেকে রক্ষা পাওয়ার উপায় বর্ণনা  করতে পারবে।    </a:t>
            </a:r>
            <a:endParaRPr lang="en-US" dirty="0" smtClean="0">
              <a:solidFill>
                <a:srgbClr val="7030A0"/>
              </a:solidFill>
              <a:latin typeface="NikoshBAN" pitchFamily="2" charset="0"/>
              <a:cs typeface="NikoshBAN" pitchFamily="2" charset="0"/>
            </a:endParaRPr>
          </a:p>
        </p:txBody>
      </p:sp>
      <p:sp>
        <p:nvSpPr>
          <p:cNvPr id="6" name="Title 1"/>
          <p:cNvSpPr txBox="1">
            <a:spLocks/>
          </p:cNvSpPr>
          <p:nvPr/>
        </p:nvSpPr>
        <p:spPr>
          <a:xfrm>
            <a:off x="914400" y="685800"/>
            <a:ext cx="7315201" cy="838199"/>
          </a:xfrm>
          <a:prstGeom prst="ribbon">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7688.jpg"/>
          <p:cNvPicPr>
            <a:picLocks noChangeAspect="1"/>
          </p:cNvPicPr>
          <p:nvPr/>
        </p:nvPicPr>
        <p:blipFill>
          <a:blip r:embed="rId3" cstate="print"/>
          <a:stretch>
            <a:fillRect/>
          </a:stretch>
        </p:blipFill>
        <p:spPr>
          <a:xfrm>
            <a:off x="4572000" y="1600200"/>
            <a:ext cx="4267200" cy="3124200"/>
          </a:xfrm>
          <a:prstGeom prst="roundRect">
            <a:avLst/>
          </a:prstGeom>
          <a:ln>
            <a:solidFill>
              <a:srgbClr val="7030A0"/>
            </a:solidFill>
          </a:ln>
        </p:spPr>
      </p:pic>
      <p:pic>
        <p:nvPicPr>
          <p:cNvPr id="3" name="Picture 2" descr="img_9695.jpg"/>
          <p:cNvPicPr>
            <a:picLocks noChangeAspect="1"/>
          </p:cNvPicPr>
          <p:nvPr/>
        </p:nvPicPr>
        <p:blipFill>
          <a:blip r:embed="rId4"/>
          <a:stretch>
            <a:fillRect/>
          </a:stretch>
        </p:blipFill>
        <p:spPr>
          <a:xfrm>
            <a:off x="304800" y="1600200"/>
            <a:ext cx="4267200" cy="3124200"/>
          </a:xfrm>
          <a:prstGeom prst="roundRect">
            <a:avLst/>
          </a:prstGeom>
          <a:ln>
            <a:solidFill>
              <a:srgbClr val="7030A0"/>
            </a:solidFill>
          </a:ln>
        </p:spPr>
      </p:pic>
      <p:sp>
        <p:nvSpPr>
          <p:cNvPr id="4" name="TextBox 3"/>
          <p:cNvSpPr txBox="1"/>
          <p:nvPr/>
        </p:nvSpPr>
        <p:spPr>
          <a:xfrm>
            <a:off x="1676400" y="304800"/>
            <a:ext cx="5715000" cy="102155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বিনা চাষে গমের আবাদ </a:t>
            </a:r>
            <a:endParaRPr lang="en-US" sz="5400" dirty="0">
              <a:latin typeface="NikoshBAN" pitchFamily="2" charset="0"/>
              <a:cs typeface="NikoshBAN" pitchFamily="2" charset="0"/>
            </a:endParaRPr>
          </a:p>
        </p:txBody>
      </p:sp>
      <p:sp>
        <p:nvSpPr>
          <p:cNvPr id="5" name="TextBox 4"/>
          <p:cNvSpPr txBox="1"/>
          <p:nvPr/>
        </p:nvSpPr>
        <p:spPr>
          <a:xfrm>
            <a:off x="609600" y="4876800"/>
            <a:ext cx="7924800" cy="1532334"/>
          </a:xfrm>
          <a:prstGeom prst="roundRect">
            <a:avLst>
              <a:gd name="adj" fmla="val 30591"/>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ধান কাটার পর যদি জমিতে পর্যাপ্ত রস থাকে অর্থাৎ হাঁটলে পায়ের দাগ পড়ে তবে সরাসরি বীজ বুনতে হয়। আবার জমিতে ‘জো’ না থাকলে হালকা সেচ দিয়ে ‘জো’ এলে বীজ বুনতে হয়।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7688.jpg"/>
          <p:cNvPicPr>
            <a:picLocks noChangeAspect="1"/>
          </p:cNvPicPr>
          <p:nvPr/>
        </p:nvPicPr>
        <p:blipFill>
          <a:blip r:embed="rId3"/>
          <a:stretch>
            <a:fillRect/>
          </a:stretch>
        </p:blipFill>
        <p:spPr>
          <a:xfrm>
            <a:off x="4572000" y="1600200"/>
            <a:ext cx="4267200" cy="2948836"/>
          </a:xfrm>
          <a:prstGeom prst="roundRect">
            <a:avLst/>
          </a:prstGeom>
          <a:ln>
            <a:solidFill>
              <a:srgbClr val="7030A0"/>
            </a:solidFill>
          </a:ln>
        </p:spPr>
      </p:pic>
      <p:pic>
        <p:nvPicPr>
          <p:cNvPr id="3" name="Picture 2" descr="img_9695.jpg"/>
          <p:cNvPicPr>
            <a:picLocks noChangeAspect="1"/>
          </p:cNvPicPr>
          <p:nvPr/>
        </p:nvPicPr>
        <p:blipFill>
          <a:blip r:embed="rId4" cstate="print"/>
          <a:stretch>
            <a:fillRect/>
          </a:stretch>
        </p:blipFill>
        <p:spPr>
          <a:xfrm>
            <a:off x="304800" y="1600200"/>
            <a:ext cx="4267200" cy="2922724"/>
          </a:xfrm>
          <a:prstGeom prst="roundRect">
            <a:avLst/>
          </a:prstGeom>
          <a:ln>
            <a:solidFill>
              <a:srgbClr val="7030A0"/>
            </a:solidFill>
          </a:ln>
        </p:spPr>
      </p:pic>
      <p:sp>
        <p:nvSpPr>
          <p:cNvPr id="4" name="TextBox 3"/>
          <p:cNvSpPr txBox="1"/>
          <p:nvPr/>
        </p:nvSpPr>
        <p:spPr>
          <a:xfrm>
            <a:off x="1676400" y="304800"/>
            <a:ext cx="5715000" cy="102155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স্বল্প চাষে গমের আবাদ </a:t>
            </a:r>
            <a:endParaRPr lang="en-US" sz="5400" dirty="0">
              <a:latin typeface="NikoshBAN" pitchFamily="2" charset="0"/>
              <a:cs typeface="NikoshBAN" pitchFamily="2" charset="0"/>
            </a:endParaRPr>
          </a:p>
        </p:txBody>
      </p:sp>
      <p:sp>
        <p:nvSpPr>
          <p:cNvPr id="5" name="TextBox 4"/>
          <p:cNvSpPr txBox="1"/>
          <p:nvPr/>
        </p:nvSpPr>
        <p:spPr>
          <a:xfrm>
            <a:off x="609600" y="4876800"/>
            <a:ext cx="7924800" cy="1455718"/>
          </a:xfrm>
          <a:prstGeom prst="roundRect">
            <a:avLst>
              <a:gd name="adj" fmla="val 30591"/>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দেশি লাঙ্গল দিয়ে ২ টি চাষ দিয়ে গম বীজ বপন </a:t>
            </a:r>
            <a:r>
              <a:rPr lang="bn-IN" sz="2400" dirty="0" smtClean="0">
                <a:latin typeface="NikoshBAN" pitchFamily="2" charset="0"/>
                <a:cs typeface="NikoshBAN" pitchFamily="2" charset="0"/>
              </a:rPr>
              <a:t>করতে হয় ।</a:t>
            </a:r>
            <a:r>
              <a:rPr lang="bn-BD" sz="2400" dirty="0" smtClean="0">
                <a:latin typeface="NikoshBAN" pitchFamily="2" charset="0"/>
                <a:cs typeface="NikoshBAN" pitchFamily="2" charset="0"/>
              </a:rPr>
              <a:t> </a:t>
            </a:r>
            <a:r>
              <a:rPr lang="bn-BD" sz="2400" dirty="0" smtClean="0">
                <a:latin typeface="NikoshBAN" pitchFamily="2" charset="0"/>
                <a:cs typeface="NikoshBAN" pitchFamily="2" charset="0"/>
              </a:rPr>
              <a:t>ধান কাটার পর জমিতে ‘জো’ আসার সাথে সাথে একটি চাষ ও মই দিতে হবে। দ্বিতীয় চাষ দেওয়ার পর সব সার ও বীজ ছিটিয়ে মই দিয়ে বীজ ঢেকে দিতে হবে।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820</Words>
  <Application>Microsoft Office PowerPoint</Application>
  <PresentationFormat>On-screen Show (4:3)</PresentationFormat>
  <Paragraphs>123</Paragraphs>
  <Slides>22</Slides>
  <Notes>17</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Samsung</cp:lastModifiedBy>
  <cp:revision>66</cp:revision>
  <dcterms:created xsi:type="dcterms:W3CDTF">2015-04-03T06:11:29Z</dcterms:created>
  <dcterms:modified xsi:type="dcterms:W3CDTF">2016-08-06T09:36:43Z</dcterms:modified>
</cp:coreProperties>
</file>